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300" r:id="rId2"/>
    <p:sldId id="333" r:id="rId3"/>
    <p:sldId id="259" r:id="rId4"/>
    <p:sldId id="276" r:id="rId5"/>
    <p:sldId id="283" r:id="rId6"/>
    <p:sldId id="258" r:id="rId7"/>
    <p:sldId id="288" r:id="rId8"/>
    <p:sldId id="272" r:id="rId9"/>
    <p:sldId id="290" r:id="rId10"/>
    <p:sldId id="312" r:id="rId11"/>
    <p:sldId id="313" r:id="rId12"/>
    <p:sldId id="334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8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1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t-EE"/>
              <a:t>Töötajate</a:t>
            </a:r>
            <a:r>
              <a:rPr lang="et-EE" baseline="0"/>
              <a:t> aktiivsus tööturul 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title>
    <c:autoTitleDeleted val="0"/>
    <c:plotArea>
      <c:layout>
        <c:manualLayout>
          <c:layoutTarget val="inner"/>
          <c:xMode val="edge"/>
          <c:yMode val="edge"/>
          <c:x val="0.10977759189312486"/>
          <c:y val="0.16264060937673594"/>
          <c:w val="0.85788804533569296"/>
          <c:h val="0.75340760748805702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Otsib aktiivselt tööd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Sheet1!$B$1:$F$1</c:f>
              <c:strCache>
                <c:ptCount val="5"/>
                <c:pt idx="0">
                  <c:v>Sügis 2013</c:v>
                </c:pt>
                <c:pt idx="1">
                  <c:v>Sügis 2014</c:v>
                </c:pt>
                <c:pt idx="2">
                  <c:v>Sügis 2015</c:v>
                </c:pt>
                <c:pt idx="3">
                  <c:v>Sügis 2016</c:v>
                </c:pt>
                <c:pt idx="4">
                  <c:v>Sügis 2017</c:v>
                </c:pt>
              </c:strCache>
            </c:strRef>
          </c:cat>
          <c:val>
            <c:numRef>
              <c:f>Sheet1!$B$2:$F$2</c:f>
              <c:numCache>
                <c:formatCode>0%</c:formatCode>
                <c:ptCount val="5"/>
                <c:pt idx="0">
                  <c:v>0.16</c:v>
                </c:pt>
                <c:pt idx="1">
                  <c:v>0.16</c:v>
                </c:pt>
                <c:pt idx="2">
                  <c:v>0.14000000000000001</c:v>
                </c:pt>
                <c:pt idx="3">
                  <c:v>0.11</c:v>
                </c:pt>
                <c:pt idx="4">
                  <c:v>0.12448962586451129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4B-4C88-B1F6-535928A3E6F1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Avatud pakkumistele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Sheet1!$B$1:$F$1</c:f>
              <c:strCache>
                <c:ptCount val="5"/>
                <c:pt idx="0">
                  <c:v>Sügis 2013</c:v>
                </c:pt>
                <c:pt idx="1">
                  <c:v>Sügis 2014</c:v>
                </c:pt>
                <c:pt idx="2">
                  <c:v>Sügis 2015</c:v>
                </c:pt>
                <c:pt idx="3">
                  <c:v>Sügis 2016</c:v>
                </c:pt>
                <c:pt idx="4">
                  <c:v>Sügis 2017</c:v>
                </c:pt>
              </c:strCache>
            </c:strRef>
          </c:cat>
          <c:val>
            <c:numRef>
              <c:f>Sheet1!$B$3:$F$3</c:f>
              <c:numCache>
                <c:formatCode>0%</c:formatCode>
                <c:ptCount val="5"/>
                <c:pt idx="0">
                  <c:v>0.67</c:v>
                </c:pt>
                <c:pt idx="1">
                  <c:v>0.63</c:v>
                </c:pt>
                <c:pt idx="2">
                  <c:v>0.66</c:v>
                </c:pt>
                <c:pt idx="3">
                  <c:v>0.57999999999999996</c:v>
                </c:pt>
                <c:pt idx="4">
                  <c:v>0.681609865844513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84B-4C88-B1F6-535928A3E6F1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Ei otsi tööd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Sheet1!$B$1:$F$1</c:f>
              <c:strCache>
                <c:ptCount val="5"/>
                <c:pt idx="0">
                  <c:v>Sügis 2013</c:v>
                </c:pt>
                <c:pt idx="1">
                  <c:v>Sügis 2014</c:v>
                </c:pt>
                <c:pt idx="2">
                  <c:v>Sügis 2015</c:v>
                </c:pt>
                <c:pt idx="3">
                  <c:v>Sügis 2016</c:v>
                </c:pt>
                <c:pt idx="4">
                  <c:v>Sügis 2017</c:v>
                </c:pt>
              </c:strCache>
            </c:strRef>
          </c:cat>
          <c:val>
            <c:numRef>
              <c:f>Sheet1!$B$4:$F$4</c:f>
              <c:numCache>
                <c:formatCode>0%</c:formatCode>
                <c:ptCount val="5"/>
                <c:pt idx="0">
                  <c:v>0.17</c:v>
                </c:pt>
                <c:pt idx="1">
                  <c:v>0.21</c:v>
                </c:pt>
                <c:pt idx="2">
                  <c:v>0.2</c:v>
                </c:pt>
                <c:pt idx="3">
                  <c:v>0.31</c:v>
                </c:pt>
                <c:pt idx="4">
                  <c:v>0.19390050829097574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84B-4C88-B1F6-535928A3E6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overlap val="100"/>
        <c:axId val="-1766960144"/>
        <c:axId val="-1766962864"/>
      </c:barChart>
      <c:catAx>
        <c:axId val="-1766960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-1766962864"/>
        <c:crosses val="autoZero"/>
        <c:auto val="1"/>
        <c:lblAlgn val="ctr"/>
        <c:lblOffset val="100"/>
        <c:noMultiLvlLbl val="0"/>
      </c:catAx>
      <c:valAx>
        <c:axId val="-176696286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-1766960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et-EE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t-EE" sz="1600"/>
              <a:t>Järgmisel kuuel kuul kavandatud põhipalkade muutused organisatsioonides tegevusalade lõikes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title>
    <c:autoTitleDeleted val="0"/>
    <c:plotArea>
      <c:layout>
        <c:manualLayout>
          <c:layoutTarget val="inner"/>
          <c:xMode val="edge"/>
          <c:yMode val="edge"/>
          <c:x val="0.33736635522800229"/>
          <c:y val="0.13997445695040098"/>
          <c:w val="0.46657616173252064"/>
          <c:h val="0.8116783764956834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Ei plaani tõsta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Ehitus</c:v>
                </c:pt>
                <c:pt idx="1">
                  <c:v>Elektri- ja gaasivarustus</c:v>
                </c:pt>
                <c:pt idx="2">
                  <c:v>Finants- ja kindlustustegevus</c:v>
                </c:pt>
                <c:pt idx="3">
                  <c:v>Haridus</c:v>
                </c:pt>
                <c:pt idx="4">
                  <c:v>Infotehnoloogia</c:v>
                </c:pt>
                <c:pt idx="5">
                  <c:v>Kaubandus</c:v>
                </c:pt>
                <c:pt idx="6">
                  <c:v>Majutus ja toitlustus</c:v>
                </c:pt>
                <c:pt idx="7">
                  <c:v>Muud teenindavad tegevused</c:v>
                </c:pt>
                <c:pt idx="8">
                  <c:v>Tööstus ja tootmine</c:v>
                </c:pt>
                <c:pt idx="9">
                  <c:v>Transport ja laondus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10"/>
                <c:pt idx="0">
                  <c:v>0.66666666666666674</c:v>
                </c:pt>
                <c:pt idx="1">
                  <c:v>0.61904761904761907</c:v>
                </c:pt>
                <c:pt idx="2">
                  <c:v>0.62068965517241381</c:v>
                </c:pt>
                <c:pt idx="3">
                  <c:v>0.36363636363636365</c:v>
                </c:pt>
                <c:pt idx="4">
                  <c:v>0.36585365853658536</c:v>
                </c:pt>
                <c:pt idx="5">
                  <c:v>0.59428571428571431</c:v>
                </c:pt>
                <c:pt idx="6">
                  <c:v>0.48314606741573041</c:v>
                </c:pt>
                <c:pt idx="7">
                  <c:v>0.57999999999999996</c:v>
                </c:pt>
                <c:pt idx="8">
                  <c:v>0.4838709677419355</c:v>
                </c:pt>
                <c:pt idx="9">
                  <c:v>0.52702702702702697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0C-47C3-B60C-8E43036AB34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Plaanib tõsta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Ehitus</c:v>
                </c:pt>
                <c:pt idx="1">
                  <c:v>Elektri- ja gaasivarustus</c:v>
                </c:pt>
                <c:pt idx="2">
                  <c:v>Finants- ja kindlustustegevus</c:v>
                </c:pt>
                <c:pt idx="3">
                  <c:v>Haridus</c:v>
                </c:pt>
                <c:pt idx="4">
                  <c:v>Infotehnoloogia</c:v>
                </c:pt>
                <c:pt idx="5">
                  <c:v>Kaubandus</c:v>
                </c:pt>
                <c:pt idx="6">
                  <c:v>Majutus ja toitlustus</c:v>
                </c:pt>
                <c:pt idx="7">
                  <c:v>Muud teenindavad tegevused</c:v>
                </c:pt>
                <c:pt idx="8">
                  <c:v>Tööstus ja tootmine</c:v>
                </c:pt>
                <c:pt idx="9">
                  <c:v>Transport ja laondus</c:v>
                </c:pt>
              </c:strCache>
            </c:strRef>
          </c:cat>
          <c:val>
            <c:numRef>
              <c:f>Sheet1!$C$2:$C$11</c:f>
              <c:numCache>
                <c:formatCode>0%</c:formatCode>
                <c:ptCount val="10"/>
                <c:pt idx="0">
                  <c:v>0.33333333333333331</c:v>
                </c:pt>
                <c:pt idx="1">
                  <c:v>0.38095238095238093</c:v>
                </c:pt>
                <c:pt idx="2">
                  <c:v>0.37931034482758619</c:v>
                </c:pt>
                <c:pt idx="3">
                  <c:v>0.63636363636363635</c:v>
                </c:pt>
                <c:pt idx="4">
                  <c:v>0.63414634146341464</c:v>
                </c:pt>
                <c:pt idx="5">
                  <c:v>0.40571428571428569</c:v>
                </c:pt>
                <c:pt idx="6">
                  <c:v>0.51685393258426959</c:v>
                </c:pt>
                <c:pt idx="7">
                  <c:v>0.42000000000000004</c:v>
                </c:pt>
                <c:pt idx="8">
                  <c:v>0.5161290322580645</c:v>
                </c:pt>
                <c:pt idx="9">
                  <c:v>0.47297297297297303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0C-47C3-B60C-8E43036AB3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639490528"/>
        <c:axId val="639489872"/>
      </c:barChart>
      <c:catAx>
        <c:axId val="6394905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639489872"/>
        <c:crosses val="autoZero"/>
        <c:auto val="1"/>
        <c:lblAlgn val="ctr"/>
        <c:lblOffset val="100"/>
        <c:noMultiLvlLbl val="0"/>
      </c:catAx>
      <c:valAx>
        <c:axId val="639489872"/>
        <c:scaling>
          <c:orientation val="minMax"/>
          <c:max val="1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639490528"/>
        <c:crosses val="max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t-E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t-EE" sz="1600"/>
              <a:t>Töötajate n</a:t>
            </a:r>
            <a:r>
              <a:rPr lang="en-US" sz="1600"/>
              <a:t>etotöötasu</a:t>
            </a:r>
            <a:r>
              <a:rPr lang="et-EE" sz="1600"/>
              <a:t> ootused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P10</c:v>
                </c:pt>
              </c:strCache>
            </c:strRef>
          </c:tx>
          <c:spPr>
            <a:ln w="1587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2"/>
              </a:solidFill>
              <a:ln w="9525">
                <a:noFill/>
              </a:ln>
              <a:effectLst/>
            </c:spPr>
          </c:marker>
          <c:dLbls>
            <c:spPr>
              <a:solidFill>
                <a:schemeClr val="accent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Okt 2012</c:v>
                </c:pt>
                <c:pt idx="1">
                  <c:v>Apr 2013</c:v>
                </c:pt>
                <c:pt idx="2">
                  <c:v>Okt 2013</c:v>
                </c:pt>
                <c:pt idx="3">
                  <c:v>Apr 2014</c:v>
                </c:pt>
                <c:pt idx="4">
                  <c:v>Okt 2014</c:v>
                </c:pt>
                <c:pt idx="5">
                  <c:v>Apr 2015</c:v>
                </c:pt>
                <c:pt idx="6">
                  <c:v>Okt 2015</c:v>
                </c:pt>
                <c:pt idx="7">
                  <c:v>Apr 2016</c:v>
                </c:pt>
                <c:pt idx="8">
                  <c:v>Okt 2016</c:v>
                </c:pt>
                <c:pt idx="9">
                  <c:v>Apr 2017</c:v>
                </c:pt>
                <c:pt idx="10">
                  <c:v>Okt 2017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550</c:v>
                </c:pt>
                <c:pt idx="1">
                  <c:v>600</c:v>
                </c:pt>
                <c:pt idx="2">
                  <c:v>550</c:v>
                </c:pt>
                <c:pt idx="3">
                  <c:v>650</c:v>
                </c:pt>
                <c:pt idx="4" formatCode="0">
                  <c:v>700</c:v>
                </c:pt>
                <c:pt idx="5">
                  <c:v>650</c:v>
                </c:pt>
                <c:pt idx="6">
                  <c:v>700</c:v>
                </c:pt>
                <c:pt idx="7">
                  <c:v>700</c:v>
                </c:pt>
                <c:pt idx="8">
                  <c:v>700</c:v>
                </c:pt>
                <c:pt idx="9">
                  <c:v>800</c:v>
                </c:pt>
                <c:pt idx="10">
                  <c:v>800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7AC-49BC-A68A-459CA16BB6C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Q1</c:v>
                </c:pt>
              </c:strCache>
            </c:strRef>
          </c:tx>
          <c:spPr>
            <a:ln w="15875" cap="rnd">
              <a:solidFill>
                <a:schemeClr val="accent1">
                  <a:lumMod val="75000"/>
                  <a:lumOff val="25000"/>
                </a:scheme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1">
                  <a:lumMod val="75000"/>
                  <a:lumOff val="25000"/>
                </a:schemeClr>
              </a:solidFill>
              <a:ln w="9525">
                <a:noFill/>
              </a:ln>
              <a:effectLst/>
            </c:spPr>
          </c:marker>
          <c:dLbls>
            <c:spPr>
              <a:solidFill>
                <a:schemeClr val="accent1">
                  <a:lumMod val="75000"/>
                  <a:lumOff val="2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Okt 2012</c:v>
                </c:pt>
                <c:pt idx="1">
                  <c:v>Apr 2013</c:v>
                </c:pt>
                <c:pt idx="2">
                  <c:v>Okt 2013</c:v>
                </c:pt>
                <c:pt idx="3">
                  <c:v>Apr 2014</c:v>
                </c:pt>
                <c:pt idx="4">
                  <c:v>Okt 2014</c:v>
                </c:pt>
                <c:pt idx="5">
                  <c:v>Apr 2015</c:v>
                </c:pt>
                <c:pt idx="6">
                  <c:v>Okt 2015</c:v>
                </c:pt>
                <c:pt idx="7">
                  <c:v>Apr 2016</c:v>
                </c:pt>
                <c:pt idx="8">
                  <c:v>Okt 2016</c:v>
                </c:pt>
                <c:pt idx="9">
                  <c:v>Apr 2017</c:v>
                </c:pt>
                <c:pt idx="10">
                  <c:v>Okt 2017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700</c:v>
                </c:pt>
                <c:pt idx="1">
                  <c:v>800</c:v>
                </c:pt>
                <c:pt idx="2">
                  <c:v>700</c:v>
                </c:pt>
                <c:pt idx="3">
                  <c:v>800</c:v>
                </c:pt>
                <c:pt idx="4" formatCode="0">
                  <c:v>900</c:v>
                </c:pt>
                <c:pt idx="5">
                  <c:v>800</c:v>
                </c:pt>
                <c:pt idx="6">
                  <c:v>900</c:v>
                </c:pt>
                <c:pt idx="7">
                  <c:v>900</c:v>
                </c:pt>
                <c:pt idx="8">
                  <c:v>1000</c:v>
                </c:pt>
                <c:pt idx="9">
                  <c:v>1000</c:v>
                </c:pt>
                <c:pt idx="10">
                  <c:v>1000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7AC-49BC-A68A-459CA16BB6C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Q3</c:v>
                </c:pt>
              </c:strCache>
            </c:strRef>
          </c:tx>
          <c:spPr>
            <a:ln w="15875" cap="rnd">
              <a:solidFill>
                <a:schemeClr val="accent1">
                  <a:lumMod val="75000"/>
                  <a:lumOff val="25000"/>
                </a:scheme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1">
                  <a:lumMod val="75000"/>
                  <a:lumOff val="25000"/>
                </a:schemeClr>
              </a:solidFill>
              <a:ln w="9525">
                <a:noFill/>
              </a:ln>
              <a:effectLst/>
            </c:spPr>
          </c:marker>
          <c:dLbls>
            <c:spPr>
              <a:solidFill>
                <a:schemeClr val="accent1">
                  <a:lumMod val="75000"/>
                  <a:lumOff val="2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Okt 2012</c:v>
                </c:pt>
                <c:pt idx="1">
                  <c:v>Apr 2013</c:v>
                </c:pt>
                <c:pt idx="2">
                  <c:v>Okt 2013</c:v>
                </c:pt>
                <c:pt idx="3">
                  <c:v>Apr 2014</c:v>
                </c:pt>
                <c:pt idx="4">
                  <c:v>Okt 2014</c:v>
                </c:pt>
                <c:pt idx="5">
                  <c:v>Apr 2015</c:v>
                </c:pt>
                <c:pt idx="6">
                  <c:v>Okt 2015</c:v>
                </c:pt>
                <c:pt idx="7">
                  <c:v>Apr 2016</c:v>
                </c:pt>
                <c:pt idx="8">
                  <c:v>Okt 2016</c:v>
                </c:pt>
                <c:pt idx="9">
                  <c:v>Apr 2017</c:v>
                </c:pt>
                <c:pt idx="10">
                  <c:v>Okt 2017</c:v>
                </c:pt>
              </c:strCache>
            </c:str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1500</c:v>
                </c:pt>
                <c:pt idx="1">
                  <c:v>1500</c:v>
                </c:pt>
                <c:pt idx="2">
                  <c:v>1400</c:v>
                </c:pt>
                <c:pt idx="3">
                  <c:v>1500</c:v>
                </c:pt>
                <c:pt idx="4" formatCode="0">
                  <c:v>1600</c:v>
                </c:pt>
                <c:pt idx="5">
                  <c:v>1500</c:v>
                </c:pt>
                <c:pt idx="6">
                  <c:v>1500</c:v>
                </c:pt>
                <c:pt idx="7">
                  <c:v>1700</c:v>
                </c:pt>
                <c:pt idx="8">
                  <c:v>1800</c:v>
                </c:pt>
                <c:pt idx="9">
                  <c:v>1800</c:v>
                </c:pt>
                <c:pt idx="10">
                  <c:v>2000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7AC-49BC-A68A-459CA16BB6C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P90</c:v>
                </c:pt>
              </c:strCache>
            </c:strRef>
          </c:tx>
          <c:spPr>
            <a:ln w="1587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solidFill>
                <a:schemeClr val="accent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Okt 2012</c:v>
                </c:pt>
                <c:pt idx="1">
                  <c:v>Apr 2013</c:v>
                </c:pt>
                <c:pt idx="2">
                  <c:v>Okt 2013</c:v>
                </c:pt>
                <c:pt idx="3">
                  <c:v>Apr 2014</c:v>
                </c:pt>
                <c:pt idx="4">
                  <c:v>Okt 2014</c:v>
                </c:pt>
                <c:pt idx="5">
                  <c:v>Apr 2015</c:v>
                </c:pt>
                <c:pt idx="6">
                  <c:v>Okt 2015</c:v>
                </c:pt>
                <c:pt idx="7">
                  <c:v>Apr 2016</c:v>
                </c:pt>
                <c:pt idx="8">
                  <c:v>Okt 2016</c:v>
                </c:pt>
                <c:pt idx="9">
                  <c:v>Apr 2017</c:v>
                </c:pt>
                <c:pt idx="10">
                  <c:v>Okt 2017</c:v>
                </c:pt>
              </c:strCache>
            </c:strRef>
          </c:cat>
          <c:val>
            <c:numRef>
              <c:f>Sheet1!$E$2:$E$12</c:f>
              <c:numCache>
                <c:formatCode>General</c:formatCode>
                <c:ptCount val="11"/>
                <c:pt idx="0">
                  <c:v>2000</c:v>
                </c:pt>
                <c:pt idx="1">
                  <c:v>2000</c:v>
                </c:pt>
                <c:pt idx="2">
                  <c:v>2000</c:v>
                </c:pt>
                <c:pt idx="3">
                  <c:v>2200</c:v>
                </c:pt>
                <c:pt idx="4" formatCode="0">
                  <c:v>2200</c:v>
                </c:pt>
                <c:pt idx="5">
                  <c:v>2000</c:v>
                </c:pt>
                <c:pt idx="6">
                  <c:v>2000</c:v>
                </c:pt>
                <c:pt idx="7">
                  <c:v>2500</c:v>
                </c:pt>
                <c:pt idx="8">
                  <c:v>2500</c:v>
                </c:pt>
                <c:pt idx="9">
                  <c:v>2500</c:v>
                </c:pt>
                <c:pt idx="10" formatCode="0">
                  <c:v>2500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7AC-49BC-A68A-459CA16BB6C5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Keskmine</c:v>
                </c:pt>
              </c:strCache>
            </c:strRef>
          </c:tx>
          <c:spPr>
            <a:ln w="15875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dLbls>
            <c:spPr>
              <a:solidFill>
                <a:srgbClr val="C000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Okt 2012</c:v>
                </c:pt>
                <c:pt idx="1">
                  <c:v>Apr 2013</c:v>
                </c:pt>
                <c:pt idx="2">
                  <c:v>Okt 2013</c:v>
                </c:pt>
                <c:pt idx="3">
                  <c:v>Apr 2014</c:v>
                </c:pt>
                <c:pt idx="4">
                  <c:v>Okt 2014</c:v>
                </c:pt>
                <c:pt idx="5">
                  <c:v>Apr 2015</c:v>
                </c:pt>
                <c:pt idx="6">
                  <c:v>Okt 2015</c:v>
                </c:pt>
                <c:pt idx="7">
                  <c:v>Apr 2016</c:v>
                </c:pt>
                <c:pt idx="8">
                  <c:v>Okt 2016</c:v>
                </c:pt>
                <c:pt idx="9">
                  <c:v>Apr 2017</c:v>
                </c:pt>
                <c:pt idx="10">
                  <c:v>Okt 2017</c:v>
                </c:pt>
              </c:strCache>
            </c:strRef>
          </c:cat>
          <c:val>
            <c:numRef>
              <c:f>Sheet1!$F$2:$F$12</c:f>
              <c:numCache>
                <c:formatCode>General</c:formatCode>
                <c:ptCount val="11"/>
                <c:pt idx="0">
                  <c:v>1186</c:v>
                </c:pt>
                <c:pt idx="1">
                  <c:v>1201</c:v>
                </c:pt>
                <c:pt idx="2">
                  <c:v>1141</c:v>
                </c:pt>
                <c:pt idx="3">
                  <c:v>1352</c:v>
                </c:pt>
                <c:pt idx="4">
                  <c:v>1378</c:v>
                </c:pt>
                <c:pt idx="5">
                  <c:v>1304</c:v>
                </c:pt>
                <c:pt idx="6">
                  <c:v>1344</c:v>
                </c:pt>
                <c:pt idx="7" formatCode="0">
                  <c:v>1434.4086311704616</c:v>
                </c:pt>
                <c:pt idx="8" formatCode="0">
                  <c:v>1455.7411893203885</c:v>
                </c:pt>
                <c:pt idx="9" formatCode="0">
                  <c:v>1490.4143924287382</c:v>
                </c:pt>
                <c:pt idx="10" formatCode="0">
                  <c:v>1559.9441519428131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7AC-49BC-A68A-459CA16BB6C5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Mediaan</c:v>
                </c:pt>
              </c:strCache>
            </c:strRef>
          </c:tx>
          <c:spPr>
            <a:ln w="15875" cap="rnd">
              <a:solidFill>
                <a:srgbClr val="F37122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F37122"/>
              </a:solidFill>
              <a:ln w="9525">
                <a:solidFill>
                  <a:srgbClr val="F37122"/>
                </a:solidFill>
              </a:ln>
              <a:effectLst/>
            </c:spPr>
          </c:marker>
          <c:dLbls>
            <c:spPr>
              <a:solidFill>
                <a:srgbClr val="F3712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Okt 2012</c:v>
                </c:pt>
                <c:pt idx="1">
                  <c:v>Apr 2013</c:v>
                </c:pt>
                <c:pt idx="2">
                  <c:v>Okt 2013</c:v>
                </c:pt>
                <c:pt idx="3">
                  <c:v>Apr 2014</c:v>
                </c:pt>
                <c:pt idx="4">
                  <c:v>Okt 2014</c:v>
                </c:pt>
                <c:pt idx="5">
                  <c:v>Apr 2015</c:v>
                </c:pt>
                <c:pt idx="6">
                  <c:v>Okt 2015</c:v>
                </c:pt>
                <c:pt idx="7">
                  <c:v>Apr 2016</c:v>
                </c:pt>
                <c:pt idx="8">
                  <c:v>Okt 2016</c:v>
                </c:pt>
                <c:pt idx="9">
                  <c:v>Apr 2017</c:v>
                </c:pt>
                <c:pt idx="10">
                  <c:v>Okt 2017</c:v>
                </c:pt>
              </c:strCache>
            </c:strRef>
          </c:cat>
          <c:val>
            <c:numRef>
              <c:f>Sheet1!$G$2:$G$12</c:f>
              <c:numCache>
                <c:formatCode>General</c:formatCode>
                <c:ptCount val="11"/>
                <c:pt idx="0">
                  <c:v>1000</c:v>
                </c:pt>
                <c:pt idx="1">
                  <c:v>1000</c:v>
                </c:pt>
                <c:pt idx="2">
                  <c:v>1000</c:v>
                </c:pt>
                <c:pt idx="3">
                  <c:v>1200</c:v>
                </c:pt>
                <c:pt idx="4">
                  <c:v>1200</c:v>
                </c:pt>
                <c:pt idx="5">
                  <c:v>1100</c:v>
                </c:pt>
                <c:pt idx="6">
                  <c:v>1200</c:v>
                </c:pt>
                <c:pt idx="7">
                  <c:v>1200</c:v>
                </c:pt>
                <c:pt idx="8">
                  <c:v>1200</c:v>
                </c:pt>
                <c:pt idx="9">
                  <c:v>1300</c:v>
                </c:pt>
                <c:pt idx="10" formatCode="0">
                  <c:v>1400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7AC-49BC-A68A-459CA16BB6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732411744"/>
        <c:axId val="-1732411200"/>
      </c:lineChart>
      <c:catAx>
        <c:axId val="-1732411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-1732411200"/>
        <c:crosses val="autoZero"/>
        <c:auto val="1"/>
        <c:lblAlgn val="ctr"/>
        <c:lblOffset val="100"/>
        <c:noMultiLvlLbl val="0"/>
      </c:catAx>
      <c:valAx>
        <c:axId val="-1732411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-1732411744"/>
        <c:crosses val="autoZero"/>
        <c:crossBetween val="between"/>
      </c:valAx>
      <c:spPr>
        <a:noFill/>
        <a:ln>
          <a:solidFill>
            <a:schemeClr val="bg1">
              <a:lumMod val="85000"/>
            </a:schemeClr>
          </a:solidFill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t-E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t-EE" sz="1600" b="1"/>
              <a:t>Netotöötasu</a:t>
            </a:r>
            <a:r>
              <a:rPr lang="et-EE" sz="1600" b="1" baseline="0"/>
              <a:t> ootused ametirühmades</a:t>
            </a:r>
            <a:endParaRPr lang="et-EE" sz="16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Mediaan okt 2014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Sheet1!$B$1:$L$1</c:f>
              <c:strCache>
                <c:ptCount val="11"/>
                <c:pt idx="0">
                  <c:v>Juhid</c:v>
                </c:pt>
                <c:pt idx="1">
                  <c:v>Valdkonnajuhid ja projektijuhid</c:v>
                </c:pt>
                <c:pt idx="2">
                  <c:v>Tippspetsialistid</c:v>
                </c:pt>
                <c:pt idx="3">
                  <c:v>Esmatasandi juhid</c:v>
                </c:pt>
                <c:pt idx="4">
                  <c:v>Keskastme spetsialistid ja tehnikud</c:v>
                </c:pt>
                <c:pt idx="5">
                  <c:v>Ametnikud</c:v>
                </c:pt>
                <c:pt idx="6">
                  <c:v>Müügi- ja teenindustöötajad</c:v>
                </c:pt>
                <c:pt idx="7">
                  <c:v>Oskustöötajad ja käsitöölised</c:v>
                </c:pt>
                <c:pt idx="8">
                  <c:v>Seadme- ja masinaoperaatorid</c:v>
                </c:pt>
                <c:pt idx="9">
                  <c:v>Mootorsõidukite ja liikurmasinate juhid</c:v>
                </c:pt>
                <c:pt idx="10">
                  <c:v>Lihttöölised</c:v>
                </c:pt>
              </c:strCache>
            </c:strRef>
          </c:cat>
          <c:val>
            <c:numRef>
              <c:f>Sheet1!$B$2:$L$2</c:f>
              <c:numCache>
                <c:formatCode>General</c:formatCode>
                <c:ptCount val="11"/>
                <c:pt idx="0">
                  <c:v>1900</c:v>
                </c:pt>
                <c:pt idx="1">
                  <c:v>1500</c:v>
                </c:pt>
                <c:pt idx="2">
                  <c:v>1500</c:v>
                </c:pt>
                <c:pt idx="3">
                  <c:v>1400</c:v>
                </c:pt>
                <c:pt idx="4">
                  <c:v>1200</c:v>
                </c:pt>
                <c:pt idx="5">
                  <c:v>900</c:v>
                </c:pt>
                <c:pt idx="6">
                  <c:v>800</c:v>
                </c:pt>
                <c:pt idx="7">
                  <c:v>1000</c:v>
                </c:pt>
                <c:pt idx="8">
                  <c:v>1000</c:v>
                </c:pt>
                <c:pt idx="9">
                  <c:v>1200</c:v>
                </c:pt>
                <c:pt idx="10">
                  <c:v>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5E-4D22-B81A-5C255BD670D6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Mediaan okt 2015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Sheet1!$B$1:$L$1</c:f>
              <c:strCache>
                <c:ptCount val="11"/>
                <c:pt idx="0">
                  <c:v>Juhid</c:v>
                </c:pt>
                <c:pt idx="1">
                  <c:v>Valdkonnajuhid ja projektijuhid</c:v>
                </c:pt>
                <c:pt idx="2">
                  <c:v>Tippspetsialistid</c:v>
                </c:pt>
                <c:pt idx="3">
                  <c:v>Esmatasandi juhid</c:v>
                </c:pt>
                <c:pt idx="4">
                  <c:v>Keskastme spetsialistid ja tehnikud</c:v>
                </c:pt>
                <c:pt idx="5">
                  <c:v>Ametnikud</c:v>
                </c:pt>
                <c:pt idx="6">
                  <c:v>Müügi- ja teenindustöötajad</c:v>
                </c:pt>
                <c:pt idx="7">
                  <c:v>Oskustöötajad ja käsitöölised</c:v>
                </c:pt>
                <c:pt idx="8">
                  <c:v>Seadme- ja masinaoperaatorid</c:v>
                </c:pt>
                <c:pt idx="9">
                  <c:v>Mootorsõidukite ja liikurmasinate juhid</c:v>
                </c:pt>
                <c:pt idx="10">
                  <c:v>Lihttöölised</c:v>
                </c:pt>
              </c:strCache>
            </c:strRef>
          </c:cat>
          <c:val>
            <c:numRef>
              <c:f>Sheet1!$B$3:$L$3</c:f>
              <c:numCache>
                <c:formatCode>General</c:formatCode>
                <c:ptCount val="11"/>
                <c:pt idx="0">
                  <c:v>1900</c:v>
                </c:pt>
                <c:pt idx="1">
                  <c:v>1500</c:v>
                </c:pt>
                <c:pt idx="2">
                  <c:v>1500</c:v>
                </c:pt>
                <c:pt idx="3">
                  <c:v>1400</c:v>
                </c:pt>
                <c:pt idx="4">
                  <c:v>1200</c:v>
                </c:pt>
                <c:pt idx="5">
                  <c:v>900</c:v>
                </c:pt>
                <c:pt idx="6">
                  <c:v>800</c:v>
                </c:pt>
                <c:pt idx="7">
                  <c:v>1000</c:v>
                </c:pt>
                <c:pt idx="8">
                  <c:v>1000</c:v>
                </c:pt>
                <c:pt idx="9">
                  <c:v>1200</c:v>
                </c:pt>
                <c:pt idx="10">
                  <c:v>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5E-4D22-B81A-5C255BD670D6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Mediaan okt 2016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Sheet1!$B$1:$L$1</c:f>
              <c:strCache>
                <c:ptCount val="11"/>
                <c:pt idx="0">
                  <c:v>Juhid</c:v>
                </c:pt>
                <c:pt idx="1">
                  <c:v>Valdkonnajuhid ja projektijuhid</c:v>
                </c:pt>
                <c:pt idx="2">
                  <c:v>Tippspetsialistid</c:v>
                </c:pt>
                <c:pt idx="3">
                  <c:v>Esmatasandi juhid</c:v>
                </c:pt>
                <c:pt idx="4">
                  <c:v>Keskastme spetsialistid ja tehnikud</c:v>
                </c:pt>
                <c:pt idx="5">
                  <c:v>Ametnikud</c:v>
                </c:pt>
                <c:pt idx="6">
                  <c:v>Müügi- ja teenindustöötajad</c:v>
                </c:pt>
                <c:pt idx="7">
                  <c:v>Oskustöötajad ja käsitöölised</c:v>
                </c:pt>
                <c:pt idx="8">
                  <c:v>Seadme- ja masinaoperaatorid</c:v>
                </c:pt>
                <c:pt idx="9">
                  <c:v>Mootorsõidukite ja liikurmasinate juhid</c:v>
                </c:pt>
                <c:pt idx="10">
                  <c:v>Lihttöölised</c:v>
                </c:pt>
              </c:strCache>
            </c:strRef>
          </c:cat>
          <c:val>
            <c:numRef>
              <c:f>Sheet1!$B$4:$L$4</c:f>
              <c:numCache>
                <c:formatCode>General</c:formatCode>
                <c:ptCount val="11"/>
                <c:pt idx="0">
                  <c:v>2000</c:v>
                </c:pt>
                <c:pt idx="1">
                  <c:v>1600</c:v>
                </c:pt>
                <c:pt idx="2">
                  <c:v>1500</c:v>
                </c:pt>
                <c:pt idx="3">
                  <c:v>1500</c:v>
                </c:pt>
                <c:pt idx="4">
                  <c:v>1200</c:v>
                </c:pt>
                <c:pt idx="5">
                  <c:v>1000</c:v>
                </c:pt>
                <c:pt idx="6">
                  <c:v>890</c:v>
                </c:pt>
                <c:pt idx="7">
                  <c:v>1100</c:v>
                </c:pt>
                <c:pt idx="8">
                  <c:v>1200</c:v>
                </c:pt>
                <c:pt idx="9">
                  <c:v>1300</c:v>
                </c:pt>
                <c:pt idx="10">
                  <c:v>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0B-44F8-9A6F-56301A11BC20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Mediaan okt 2017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Sheet1!$B$1:$L$1</c:f>
              <c:strCache>
                <c:ptCount val="11"/>
                <c:pt idx="0">
                  <c:v>Juhid</c:v>
                </c:pt>
                <c:pt idx="1">
                  <c:v>Valdkonnajuhid ja projektijuhid</c:v>
                </c:pt>
                <c:pt idx="2">
                  <c:v>Tippspetsialistid</c:v>
                </c:pt>
                <c:pt idx="3">
                  <c:v>Esmatasandi juhid</c:v>
                </c:pt>
                <c:pt idx="4">
                  <c:v>Keskastme spetsialistid ja tehnikud</c:v>
                </c:pt>
                <c:pt idx="5">
                  <c:v>Ametnikud</c:v>
                </c:pt>
                <c:pt idx="6">
                  <c:v>Müügi- ja teenindustöötajad</c:v>
                </c:pt>
                <c:pt idx="7">
                  <c:v>Oskustöötajad ja käsitöölised</c:v>
                </c:pt>
                <c:pt idx="8">
                  <c:v>Seadme- ja masinaoperaatorid</c:v>
                </c:pt>
                <c:pt idx="9">
                  <c:v>Mootorsõidukite ja liikurmasinate juhid</c:v>
                </c:pt>
                <c:pt idx="10">
                  <c:v>Lihttöölised</c:v>
                </c:pt>
              </c:strCache>
            </c:strRef>
          </c:cat>
          <c:val>
            <c:numRef>
              <c:f>Sheet1!$B$5:$L$5</c:f>
              <c:numCache>
                <c:formatCode>General</c:formatCode>
                <c:ptCount val="11"/>
                <c:pt idx="0">
                  <c:v>2000</c:v>
                </c:pt>
                <c:pt idx="1">
                  <c:v>1600</c:v>
                </c:pt>
                <c:pt idx="2">
                  <c:v>1600</c:v>
                </c:pt>
                <c:pt idx="3">
                  <c:v>1500</c:v>
                </c:pt>
                <c:pt idx="4">
                  <c:v>1400</c:v>
                </c:pt>
                <c:pt idx="5">
                  <c:v>1000</c:v>
                </c:pt>
                <c:pt idx="6">
                  <c:v>950</c:v>
                </c:pt>
                <c:pt idx="7">
                  <c:v>1200</c:v>
                </c:pt>
                <c:pt idx="8">
                  <c:v>1200</c:v>
                </c:pt>
                <c:pt idx="9">
                  <c:v>1400</c:v>
                </c:pt>
                <c:pt idx="10">
                  <c:v>900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52-40D1-B35F-2FFB9FFF0C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4"/>
        <c:overlap val="-5"/>
        <c:axId val="1372986640"/>
        <c:axId val="1372984464"/>
      </c:barChart>
      <c:catAx>
        <c:axId val="1372986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1372984464"/>
        <c:crosses val="autoZero"/>
        <c:auto val="1"/>
        <c:lblAlgn val="ctr"/>
        <c:lblOffset val="100"/>
        <c:noMultiLvlLbl val="0"/>
      </c:catAx>
      <c:valAx>
        <c:axId val="1372984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1372986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et-E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t-EE" sz="1600" b="1"/>
              <a:t>Palgasurve ametirühmades</a:t>
            </a:r>
          </a:p>
          <a:p>
            <a:pPr>
              <a:defRPr sz="1600" b="1"/>
            </a:pPr>
            <a:r>
              <a:rPr lang="et-EE" sz="1100" b="0"/>
              <a:t>Praeguse ja soovitud palga erinevus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Palgasurve okt 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Juhid</c:v>
                </c:pt>
                <c:pt idx="1">
                  <c:v>Valdkonnajuhid ja projektijuhid</c:v>
                </c:pt>
                <c:pt idx="2">
                  <c:v>Tippspetsialistid</c:v>
                </c:pt>
                <c:pt idx="3">
                  <c:v>Esmatasandi juhid</c:v>
                </c:pt>
                <c:pt idx="4">
                  <c:v>Keskastme spetsialistid ja tehnikud</c:v>
                </c:pt>
                <c:pt idx="5">
                  <c:v>Ametnikud</c:v>
                </c:pt>
                <c:pt idx="6">
                  <c:v>Müügi- ja teenindustöötajad</c:v>
                </c:pt>
                <c:pt idx="7">
                  <c:v>Oskustöötajad ja käsitöölised</c:v>
                </c:pt>
                <c:pt idx="8">
                  <c:v>Seadme- ja masinaoperaatorid</c:v>
                </c:pt>
                <c:pt idx="9">
                  <c:v>Mootorsõidukite ja liikurmasinate juhid</c:v>
                </c:pt>
                <c:pt idx="10">
                  <c:v>Lihttöölised</c:v>
                </c:pt>
              </c:strCache>
            </c:strRef>
          </c:cat>
          <c:val>
            <c:numRef>
              <c:f>Sheet1!$B$2:$B$12</c:f>
              <c:numCache>
                <c:formatCode>0%</c:formatCode>
                <c:ptCount val="11"/>
                <c:pt idx="0">
                  <c:v>0.28350571117723661</c:v>
                </c:pt>
                <c:pt idx="1">
                  <c:v>0.30547710065911149</c:v>
                </c:pt>
                <c:pt idx="2">
                  <c:v>0.32845604584812554</c:v>
                </c:pt>
                <c:pt idx="3">
                  <c:v>0.32373420654027912</c:v>
                </c:pt>
                <c:pt idx="4">
                  <c:v>0.34269395990676976</c:v>
                </c:pt>
                <c:pt idx="5">
                  <c:v>0.35432278749400353</c:v>
                </c:pt>
                <c:pt idx="6">
                  <c:v>0.39513892041634419</c:v>
                </c:pt>
                <c:pt idx="7">
                  <c:v>0.36613025156343265</c:v>
                </c:pt>
                <c:pt idx="8">
                  <c:v>0.35607796907780576</c:v>
                </c:pt>
                <c:pt idx="9">
                  <c:v>0.36443753447795846</c:v>
                </c:pt>
                <c:pt idx="10">
                  <c:v>0.35358034709665731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B5-436C-BF93-E200F6FF1F8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Palgasurve okt 2016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Juhid</c:v>
                </c:pt>
                <c:pt idx="1">
                  <c:v>Valdkonnajuhid ja projektijuhid</c:v>
                </c:pt>
                <c:pt idx="2">
                  <c:v>Tippspetsialistid</c:v>
                </c:pt>
                <c:pt idx="3">
                  <c:v>Esmatasandi juhid</c:v>
                </c:pt>
                <c:pt idx="4">
                  <c:v>Keskastme spetsialistid ja tehnikud</c:v>
                </c:pt>
                <c:pt idx="5">
                  <c:v>Ametnikud</c:v>
                </c:pt>
                <c:pt idx="6">
                  <c:v>Müügi- ja teenindustöötajad</c:v>
                </c:pt>
                <c:pt idx="7">
                  <c:v>Oskustöötajad ja käsitöölised</c:v>
                </c:pt>
                <c:pt idx="8">
                  <c:v>Seadme- ja masinaoperaatorid</c:v>
                </c:pt>
                <c:pt idx="9">
                  <c:v>Mootorsõidukite ja liikurmasinate juhid</c:v>
                </c:pt>
                <c:pt idx="10">
                  <c:v>Lihttöölised</c:v>
                </c:pt>
              </c:strCache>
            </c:strRef>
          </c:cat>
          <c:val>
            <c:numRef>
              <c:f>Sheet1!$C$2:$C$12</c:f>
              <c:numCache>
                <c:formatCode>0%</c:formatCode>
                <c:ptCount val="11"/>
                <c:pt idx="0">
                  <c:v>0.28060527774553534</c:v>
                </c:pt>
                <c:pt idx="1">
                  <c:v>0.29932768314972141</c:v>
                </c:pt>
                <c:pt idx="2">
                  <c:v>0.34835959784764625</c:v>
                </c:pt>
                <c:pt idx="3">
                  <c:v>0.31640231773305139</c:v>
                </c:pt>
                <c:pt idx="4">
                  <c:v>0.34601924672742745</c:v>
                </c:pt>
                <c:pt idx="5">
                  <c:v>0.35367658343025393</c:v>
                </c:pt>
                <c:pt idx="6">
                  <c:v>0.38815690165370748</c:v>
                </c:pt>
                <c:pt idx="7">
                  <c:v>0.34004892379733959</c:v>
                </c:pt>
                <c:pt idx="8">
                  <c:v>0.3244984265288518</c:v>
                </c:pt>
                <c:pt idx="9">
                  <c:v>0.3595227566714323</c:v>
                </c:pt>
                <c:pt idx="10">
                  <c:v>0.3257033416083725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B5-436C-BF93-E200F6FF1F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2"/>
        <c:axId val="726474952"/>
        <c:axId val="726471672"/>
      </c:barChart>
      <c:catAx>
        <c:axId val="72647495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726471672"/>
        <c:crosses val="autoZero"/>
        <c:auto val="1"/>
        <c:lblAlgn val="ctr"/>
        <c:lblOffset val="100"/>
        <c:noMultiLvlLbl val="0"/>
      </c:catAx>
      <c:valAx>
        <c:axId val="726471672"/>
        <c:scaling>
          <c:orientation val="minMax"/>
          <c:max val="1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726474952"/>
        <c:crosses val="max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t-E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t-EE" sz="1600"/>
              <a:t>Töötajate neto</a:t>
            </a:r>
            <a:r>
              <a:rPr lang="en-US" sz="1600"/>
              <a:t>töötasu</a:t>
            </a:r>
            <a:r>
              <a:rPr lang="et-EE" sz="1600"/>
              <a:t>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P10</c:v>
                </c:pt>
              </c:strCache>
            </c:strRef>
          </c:tx>
          <c:spPr>
            <a:ln w="15875" cap="rnd">
              <a:solidFill>
                <a:schemeClr val="accent3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solidFill>
                <a:schemeClr val="accent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Okt 2012</c:v>
                </c:pt>
                <c:pt idx="1">
                  <c:v>Apr 2013</c:v>
                </c:pt>
                <c:pt idx="2">
                  <c:v>Okt 2013</c:v>
                </c:pt>
                <c:pt idx="3">
                  <c:v>Apr 2014</c:v>
                </c:pt>
                <c:pt idx="4">
                  <c:v>Okt 2014</c:v>
                </c:pt>
                <c:pt idx="5">
                  <c:v>Apr 2015</c:v>
                </c:pt>
                <c:pt idx="6">
                  <c:v>Okt 2015</c:v>
                </c:pt>
                <c:pt idx="7">
                  <c:v>Apr 2016</c:v>
                </c:pt>
                <c:pt idx="8">
                  <c:v>Okt 2016</c:v>
                </c:pt>
                <c:pt idx="9">
                  <c:v>Apr 2017</c:v>
                </c:pt>
                <c:pt idx="10">
                  <c:v>Okt 2017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356</c:v>
                </c:pt>
                <c:pt idx="1">
                  <c:v>350</c:v>
                </c:pt>
                <c:pt idx="2">
                  <c:v>400</c:v>
                </c:pt>
                <c:pt idx="3">
                  <c:v>400</c:v>
                </c:pt>
                <c:pt idx="4">
                  <c:v>405</c:v>
                </c:pt>
                <c:pt idx="5">
                  <c:v>430</c:v>
                </c:pt>
                <c:pt idx="6" formatCode="0">
                  <c:v>450</c:v>
                </c:pt>
                <c:pt idx="7" formatCode="0">
                  <c:v>440</c:v>
                </c:pt>
                <c:pt idx="8">
                  <c:v>450</c:v>
                </c:pt>
                <c:pt idx="9" formatCode="0">
                  <c:v>469.72799999999995</c:v>
                </c:pt>
                <c:pt idx="10" formatCode="0">
                  <c:v>505.33333333333331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D82-4BB8-ADB0-236E7C6049B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Q1</c:v>
                </c:pt>
              </c:strCache>
            </c:strRef>
          </c:tx>
          <c:spPr>
            <a:ln w="15875" cap="rnd">
              <a:solidFill>
                <a:schemeClr val="accent2">
                  <a:lumMod val="90000"/>
                  <a:lumOff val="10000"/>
                </a:scheme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2">
                  <a:lumMod val="90000"/>
                  <a:lumOff val="10000"/>
                </a:schemeClr>
              </a:solidFill>
              <a:ln w="9525">
                <a:solidFill>
                  <a:schemeClr val="accent2">
                    <a:lumMod val="90000"/>
                    <a:lumOff val="10000"/>
                  </a:schemeClr>
                </a:solidFill>
              </a:ln>
              <a:effectLst/>
            </c:spPr>
          </c:marker>
          <c:dLbls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Okt 2012</c:v>
                </c:pt>
                <c:pt idx="1">
                  <c:v>Apr 2013</c:v>
                </c:pt>
                <c:pt idx="2">
                  <c:v>Okt 2013</c:v>
                </c:pt>
                <c:pt idx="3">
                  <c:v>Apr 2014</c:v>
                </c:pt>
                <c:pt idx="4">
                  <c:v>Okt 2014</c:v>
                </c:pt>
                <c:pt idx="5">
                  <c:v>Apr 2015</c:v>
                </c:pt>
                <c:pt idx="6">
                  <c:v>Okt 2015</c:v>
                </c:pt>
                <c:pt idx="7">
                  <c:v>Apr 2016</c:v>
                </c:pt>
                <c:pt idx="8">
                  <c:v>Okt 2016</c:v>
                </c:pt>
                <c:pt idx="9">
                  <c:v>Apr 2017</c:v>
                </c:pt>
                <c:pt idx="10">
                  <c:v>Okt 2017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500</c:v>
                </c:pt>
                <c:pt idx="1">
                  <c:v>500</c:v>
                </c:pt>
                <c:pt idx="2">
                  <c:v>520</c:v>
                </c:pt>
                <c:pt idx="3">
                  <c:v>525</c:v>
                </c:pt>
                <c:pt idx="4">
                  <c:v>540</c:v>
                </c:pt>
                <c:pt idx="5">
                  <c:v>560</c:v>
                </c:pt>
                <c:pt idx="6">
                  <c:v>600</c:v>
                </c:pt>
                <c:pt idx="7" formatCode="0">
                  <c:v>590</c:v>
                </c:pt>
                <c:pt idx="8">
                  <c:v>600</c:v>
                </c:pt>
                <c:pt idx="9" formatCode="0">
                  <c:v>625.88235294117646</c:v>
                </c:pt>
                <c:pt idx="10" formatCode="0">
                  <c:v>658.62567604790411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D82-4BB8-ADB0-236E7C6049B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Q3</c:v>
                </c:pt>
              </c:strCache>
            </c:strRef>
          </c:tx>
          <c:spPr>
            <a:ln w="1587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Okt 2012</c:v>
                </c:pt>
                <c:pt idx="1">
                  <c:v>Apr 2013</c:v>
                </c:pt>
                <c:pt idx="2">
                  <c:v>Okt 2013</c:v>
                </c:pt>
                <c:pt idx="3">
                  <c:v>Apr 2014</c:v>
                </c:pt>
                <c:pt idx="4">
                  <c:v>Okt 2014</c:v>
                </c:pt>
                <c:pt idx="5">
                  <c:v>Apr 2015</c:v>
                </c:pt>
                <c:pt idx="6">
                  <c:v>Okt 2015</c:v>
                </c:pt>
                <c:pt idx="7">
                  <c:v>Apr 2016</c:v>
                </c:pt>
                <c:pt idx="8">
                  <c:v>Okt 2016</c:v>
                </c:pt>
                <c:pt idx="9">
                  <c:v>Apr 2017</c:v>
                </c:pt>
                <c:pt idx="10">
                  <c:v>Okt 2017</c:v>
                </c:pt>
              </c:strCache>
            </c:str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1000</c:v>
                </c:pt>
                <c:pt idx="1">
                  <c:v>1047</c:v>
                </c:pt>
                <c:pt idx="2">
                  <c:v>1000</c:v>
                </c:pt>
                <c:pt idx="3">
                  <c:v>1022</c:v>
                </c:pt>
                <c:pt idx="4">
                  <c:v>998</c:v>
                </c:pt>
                <c:pt idx="5">
                  <c:v>1020</c:v>
                </c:pt>
                <c:pt idx="6">
                  <c:v>1070</c:v>
                </c:pt>
                <c:pt idx="7" formatCode="0">
                  <c:v>1100</c:v>
                </c:pt>
                <c:pt idx="8" formatCode="0">
                  <c:v>1144.528</c:v>
                </c:pt>
                <c:pt idx="9" formatCode="0">
                  <c:v>1190.8</c:v>
                </c:pt>
                <c:pt idx="10" formatCode="0">
                  <c:v>1200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D82-4BB8-ADB0-236E7C6049B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P90</c:v>
                </c:pt>
              </c:strCache>
            </c:strRef>
          </c:tx>
          <c:spPr>
            <a:ln w="15875" cap="rnd">
              <a:solidFill>
                <a:schemeClr val="accent3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solidFill>
                <a:schemeClr val="accent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Okt 2012</c:v>
                </c:pt>
                <c:pt idx="1">
                  <c:v>Apr 2013</c:v>
                </c:pt>
                <c:pt idx="2">
                  <c:v>Okt 2013</c:v>
                </c:pt>
                <c:pt idx="3">
                  <c:v>Apr 2014</c:v>
                </c:pt>
                <c:pt idx="4">
                  <c:v>Okt 2014</c:v>
                </c:pt>
                <c:pt idx="5">
                  <c:v>Apr 2015</c:v>
                </c:pt>
                <c:pt idx="6">
                  <c:v>Okt 2015</c:v>
                </c:pt>
                <c:pt idx="7">
                  <c:v>Apr 2016</c:v>
                </c:pt>
                <c:pt idx="8">
                  <c:v>Okt 2016</c:v>
                </c:pt>
                <c:pt idx="9">
                  <c:v>Apr 2017</c:v>
                </c:pt>
                <c:pt idx="10">
                  <c:v>Okt 2017</c:v>
                </c:pt>
              </c:strCache>
            </c:strRef>
          </c:cat>
          <c:val>
            <c:numRef>
              <c:f>Sheet1!$E$2:$E$12</c:f>
              <c:numCache>
                <c:formatCode>General</c:formatCode>
                <c:ptCount val="11"/>
                <c:pt idx="0">
                  <c:v>1500</c:v>
                </c:pt>
                <c:pt idx="1">
                  <c:v>1500</c:v>
                </c:pt>
                <c:pt idx="2">
                  <c:v>1428</c:v>
                </c:pt>
                <c:pt idx="3">
                  <c:v>1400</c:v>
                </c:pt>
                <c:pt idx="4">
                  <c:v>1302</c:v>
                </c:pt>
                <c:pt idx="5">
                  <c:v>1403</c:v>
                </c:pt>
                <c:pt idx="6" formatCode="0">
                  <c:v>1457</c:v>
                </c:pt>
                <c:pt idx="7" formatCode="0">
                  <c:v>1500</c:v>
                </c:pt>
                <c:pt idx="8" formatCode="0">
                  <c:v>1576.4</c:v>
                </c:pt>
                <c:pt idx="9" formatCode="0">
                  <c:v>1600</c:v>
                </c:pt>
                <c:pt idx="10" formatCode="0">
                  <c:v>1600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D82-4BB8-ADB0-236E7C6049B5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Keskmine</c:v>
                </c:pt>
              </c:strCache>
            </c:strRef>
          </c:tx>
          <c:spPr>
            <a:ln w="15875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dLbls>
            <c:spPr>
              <a:solidFill>
                <a:srgbClr val="C000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Okt 2012</c:v>
                </c:pt>
                <c:pt idx="1">
                  <c:v>Apr 2013</c:v>
                </c:pt>
                <c:pt idx="2">
                  <c:v>Okt 2013</c:v>
                </c:pt>
                <c:pt idx="3">
                  <c:v>Apr 2014</c:v>
                </c:pt>
                <c:pt idx="4">
                  <c:v>Okt 2014</c:v>
                </c:pt>
                <c:pt idx="5">
                  <c:v>Apr 2015</c:v>
                </c:pt>
                <c:pt idx="6">
                  <c:v>Okt 2015</c:v>
                </c:pt>
                <c:pt idx="7">
                  <c:v>Apr 2016</c:v>
                </c:pt>
                <c:pt idx="8">
                  <c:v>Okt 2016</c:v>
                </c:pt>
                <c:pt idx="9">
                  <c:v>Apr 2017</c:v>
                </c:pt>
                <c:pt idx="10">
                  <c:v>Okt 2017</c:v>
                </c:pt>
              </c:strCache>
            </c:strRef>
          </c:cat>
          <c:val>
            <c:numRef>
              <c:f>Sheet1!$F$2:$F$12</c:f>
              <c:numCache>
                <c:formatCode>General</c:formatCode>
                <c:ptCount val="11"/>
                <c:pt idx="0">
                  <c:v>853</c:v>
                </c:pt>
                <c:pt idx="1">
                  <c:v>856</c:v>
                </c:pt>
                <c:pt idx="2">
                  <c:v>854</c:v>
                </c:pt>
                <c:pt idx="3">
                  <c:v>853</c:v>
                </c:pt>
                <c:pt idx="4">
                  <c:v>830</c:v>
                </c:pt>
                <c:pt idx="5">
                  <c:v>871</c:v>
                </c:pt>
                <c:pt idx="6" formatCode="0">
                  <c:v>906.07548520181865</c:v>
                </c:pt>
                <c:pt idx="7" formatCode="0">
                  <c:v>912.87961201635801</c:v>
                </c:pt>
                <c:pt idx="8" formatCode="0">
                  <c:v>956.03816943799859</c:v>
                </c:pt>
                <c:pt idx="9" formatCode="0">
                  <c:v>982.09413069990364</c:v>
                </c:pt>
                <c:pt idx="10" formatCode="0">
                  <c:v>1012.5756719833008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D82-4BB8-ADB0-236E7C6049B5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Mediaan</c:v>
                </c:pt>
              </c:strCache>
            </c:strRef>
          </c:tx>
          <c:spPr>
            <a:ln w="15875" cap="rnd">
              <a:solidFill>
                <a:srgbClr val="F37122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F37122"/>
              </a:solidFill>
              <a:ln w="9525">
                <a:solidFill>
                  <a:srgbClr val="F37122"/>
                </a:solidFill>
              </a:ln>
              <a:effectLst/>
            </c:spPr>
          </c:marker>
          <c:dLbls>
            <c:spPr>
              <a:solidFill>
                <a:srgbClr val="F3712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Okt 2012</c:v>
                </c:pt>
                <c:pt idx="1">
                  <c:v>Apr 2013</c:v>
                </c:pt>
                <c:pt idx="2">
                  <c:v>Okt 2013</c:v>
                </c:pt>
                <c:pt idx="3">
                  <c:v>Apr 2014</c:v>
                </c:pt>
                <c:pt idx="4">
                  <c:v>Okt 2014</c:v>
                </c:pt>
                <c:pt idx="5">
                  <c:v>Apr 2015</c:v>
                </c:pt>
                <c:pt idx="6">
                  <c:v>Okt 2015</c:v>
                </c:pt>
                <c:pt idx="7">
                  <c:v>Apr 2016</c:v>
                </c:pt>
                <c:pt idx="8">
                  <c:v>Okt 2016</c:v>
                </c:pt>
                <c:pt idx="9">
                  <c:v>Apr 2017</c:v>
                </c:pt>
                <c:pt idx="10">
                  <c:v>Okt 2017</c:v>
                </c:pt>
              </c:strCache>
            </c:strRef>
          </c:cat>
          <c:val>
            <c:numRef>
              <c:f>Sheet1!$G$2:$G$12</c:f>
              <c:numCache>
                <c:formatCode>General</c:formatCode>
                <c:ptCount val="11"/>
                <c:pt idx="0">
                  <c:v>722</c:v>
                </c:pt>
                <c:pt idx="1">
                  <c:v>730</c:v>
                </c:pt>
                <c:pt idx="2">
                  <c:v>741</c:v>
                </c:pt>
                <c:pt idx="3">
                  <c:v>750</c:v>
                </c:pt>
                <c:pt idx="4">
                  <c:v>720</c:v>
                </c:pt>
                <c:pt idx="5">
                  <c:v>768</c:v>
                </c:pt>
                <c:pt idx="6" formatCode="0">
                  <c:v>800</c:v>
                </c:pt>
                <c:pt idx="7" formatCode="0">
                  <c:v>800</c:v>
                </c:pt>
                <c:pt idx="8" formatCode="0">
                  <c:v>837.59039999999993</c:v>
                </c:pt>
                <c:pt idx="9" formatCode="0">
                  <c:v>866.89599999999996</c:v>
                </c:pt>
                <c:pt idx="10" formatCode="0">
                  <c:v>900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D82-4BB8-ADB0-236E7C6049B5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Statistikaamet</c:v>
                </c:pt>
              </c:strCache>
            </c:strRef>
          </c:tx>
          <c:spPr>
            <a:ln w="28575" cap="rnd">
              <a:solidFill>
                <a:schemeClr val="accent1"/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Sheet1!$A$2:$A$12</c:f>
              <c:strCache>
                <c:ptCount val="11"/>
                <c:pt idx="0">
                  <c:v>Okt 2012</c:v>
                </c:pt>
                <c:pt idx="1">
                  <c:v>Apr 2013</c:v>
                </c:pt>
                <c:pt idx="2">
                  <c:v>Okt 2013</c:v>
                </c:pt>
                <c:pt idx="3">
                  <c:v>Apr 2014</c:v>
                </c:pt>
                <c:pt idx="4">
                  <c:v>Okt 2014</c:v>
                </c:pt>
                <c:pt idx="5">
                  <c:v>Apr 2015</c:v>
                </c:pt>
                <c:pt idx="6">
                  <c:v>Okt 2015</c:v>
                </c:pt>
                <c:pt idx="7">
                  <c:v>Apr 2016</c:v>
                </c:pt>
                <c:pt idx="8">
                  <c:v>Okt 2016</c:v>
                </c:pt>
                <c:pt idx="9">
                  <c:v>Apr 2017</c:v>
                </c:pt>
                <c:pt idx="10">
                  <c:v>Okt 2017</c:v>
                </c:pt>
              </c:strCache>
            </c:strRef>
          </c:cat>
          <c:val>
            <c:numRef>
              <c:f>Sheet1!$H$2:$H$12</c:f>
              <c:numCache>
                <c:formatCode>General</c:formatCode>
                <c:ptCount val="11"/>
                <c:pt idx="0">
                  <c:v>722</c:v>
                </c:pt>
                <c:pt idx="1">
                  <c:v>763</c:v>
                </c:pt>
                <c:pt idx="2">
                  <c:v>767</c:v>
                </c:pt>
                <c:pt idx="3">
                  <c:v>790</c:v>
                </c:pt>
                <c:pt idx="4">
                  <c:v>813</c:v>
                </c:pt>
                <c:pt idx="5">
                  <c:v>850</c:v>
                </c:pt>
                <c:pt idx="6">
                  <c:v>859</c:v>
                </c:pt>
                <c:pt idx="7">
                  <c:v>920</c:v>
                </c:pt>
                <c:pt idx="8">
                  <c:v>920</c:v>
                </c:pt>
                <c:pt idx="9">
                  <c:v>983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4D82-4BB8-ADB0-236E7C6049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732401952"/>
        <c:axId val="-1732412832"/>
      </c:lineChart>
      <c:catAx>
        <c:axId val="-1732401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-1732412832"/>
        <c:crosses val="autoZero"/>
        <c:auto val="1"/>
        <c:lblAlgn val="ctr"/>
        <c:lblOffset val="100"/>
        <c:noMultiLvlLbl val="0"/>
      </c:catAx>
      <c:valAx>
        <c:axId val="-1732412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-1732401952"/>
        <c:crosses val="autoZero"/>
        <c:crossBetween val="between"/>
      </c:valAx>
      <c:spPr>
        <a:noFill/>
        <a:ln>
          <a:solidFill>
            <a:schemeClr val="bg1">
              <a:lumMod val="85000"/>
            </a:schemeClr>
          </a:solidFill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t-E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t-EE"/>
              <a:t>Töötajate jaotus netotöötasu gruppides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Okt 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2900 ja rohkem</c:v>
                </c:pt>
                <c:pt idx="1">
                  <c:v>2700–2899 eurot</c:v>
                </c:pt>
                <c:pt idx="2">
                  <c:v>2500–2699 eurot</c:v>
                </c:pt>
                <c:pt idx="3">
                  <c:v>2300–2499 eurot</c:v>
                </c:pt>
                <c:pt idx="4">
                  <c:v>2100–2299 eurot</c:v>
                </c:pt>
                <c:pt idx="5">
                  <c:v>1900–2099 eurot</c:v>
                </c:pt>
                <c:pt idx="6">
                  <c:v>1700–1899 eurot</c:v>
                </c:pt>
                <c:pt idx="7">
                  <c:v>1500–1699 eurot</c:v>
                </c:pt>
                <c:pt idx="8">
                  <c:v>1300–1499 eurot</c:v>
                </c:pt>
                <c:pt idx="9">
                  <c:v>1100–1299 eurot</c:v>
                </c:pt>
                <c:pt idx="10">
                  <c:v>900–1099 eurot</c:v>
                </c:pt>
                <c:pt idx="11">
                  <c:v>700–899 eurot</c:v>
                </c:pt>
                <c:pt idx="12">
                  <c:v>500–699 eurot</c:v>
                </c:pt>
                <c:pt idx="13">
                  <c:v>300–499 eurot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14"/>
                <c:pt idx="0">
                  <c:v>9.9088039284461592E-3</c:v>
                </c:pt>
                <c:pt idx="1">
                  <c:v>3.2444756225885655E-3</c:v>
                </c:pt>
                <c:pt idx="2">
                  <c:v>6.0505085934759737E-3</c:v>
                </c:pt>
                <c:pt idx="3">
                  <c:v>8.7688530340231489E-3</c:v>
                </c:pt>
                <c:pt idx="4">
                  <c:v>1.0259558049807086E-2</c:v>
                </c:pt>
                <c:pt idx="5">
                  <c:v>1.8502279901788845E-2</c:v>
                </c:pt>
                <c:pt idx="6">
                  <c:v>2.6569624693090144E-2</c:v>
                </c:pt>
                <c:pt idx="7">
                  <c:v>5.40161346895826E-2</c:v>
                </c:pt>
                <c:pt idx="8">
                  <c:v>6.6818660119256398E-2</c:v>
                </c:pt>
                <c:pt idx="9">
                  <c:v>0.1289021396001403</c:v>
                </c:pt>
                <c:pt idx="10">
                  <c:v>0.17274640477025605</c:v>
                </c:pt>
                <c:pt idx="11">
                  <c:v>0.21018940722553489</c:v>
                </c:pt>
                <c:pt idx="12">
                  <c:v>0.19352858646089091</c:v>
                </c:pt>
                <c:pt idx="13">
                  <c:v>9.0494563311118908E-2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97-432A-94BC-35CBD5A917B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Okt 2016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2900 ja rohkem</c:v>
                </c:pt>
                <c:pt idx="1">
                  <c:v>2700–2899 eurot</c:v>
                </c:pt>
                <c:pt idx="2">
                  <c:v>2500–2699 eurot</c:v>
                </c:pt>
                <c:pt idx="3">
                  <c:v>2300–2499 eurot</c:v>
                </c:pt>
                <c:pt idx="4">
                  <c:v>2100–2299 eurot</c:v>
                </c:pt>
                <c:pt idx="5">
                  <c:v>1900–2099 eurot</c:v>
                </c:pt>
                <c:pt idx="6">
                  <c:v>1700–1899 eurot</c:v>
                </c:pt>
                <c:pt idx="7">
                  <c:v>1500–1699 eurot</c:v>
                </c:pt>
                <c:pt idx="8">
                  <c:v>1300–1499 eurot</c:v>
                </c:pt>
                <c:pt idx="9">
                  <c:v>1100–1299 eurot</c:v>
                </c:pt>
                <c:pt idx="10">
                  <c:v>900–1099 eurot</c:v>
                </c:pt>
                <c:pt idx="11">
                  <c:v>700–899 eurot</c:v>
                </c:pt>
                <c:pt idx="12">
                  <c:v>500–699 eurot</c:v>
                </c:pt>
                <c:pt idx="13">
                  <c:v>300–499 eurot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14"/>
                <c:pt idx="0">
                  <c:v>0.01</c:v>
                </c:pt>
                <c:pt idx="1">
                  <c:v>0</c:v>
                </c:pt>
                <c:pt idx="2">
                  <c:v>0</c:v>
                </c:pt>
                <c:pt idx="3">
                  <c:v>0.01</c:v>
                </c:pt>
                <c:pt idx="4">
                  <c:v>0.01</c:v>
                </c:pt>
                <c:pt idx="5">
                  <c:v>0.02</c:v>
                </c:pt>
                <c:pt idx="6">
                  <c:v>0.02</c:v>
                </c:pt>
                <c:pt idx="7">
                  <c:v>0.04</c:v>
                </c:pt>
                <c:pt idx="8">
                  <c:v>0.06</c:v>
                </c:pt>
                <c:pt idx="9">
                  <c:v>0.11</c:v>
                </c:pt>
                <c:pt idx="10">
                  <c:v>0.16</c:v>
                </c:pt>
                <c:pt idx="11">
                  <c:v>0.22</c:v>
                </c:pt>
                <c:pt idx="12">
                  <c:v>0.2</c:v>
                </c:pt>
                <c:pt idx="13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F97-432A-94BC-35CBD5A917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2"/>
        <c:axId val="711641576"/>
        <c:axId val="711636656"/>
      </c:barChart>
      <c:catAx>
        <c:axId val="7116415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711636656"/>
        <c:crosses val="autoZero"/>
        <c:auto val="1"/>
        <c:lblAlgn val="ctr"/>
        <c:lblOffset val="100"/>
        <c:noMultiLvlLbl val="0"/>
      </c:catAx>
      <c:valAx>
        <c:axId val="711636656"/>
        <c:scaling>
          <c:orientation val="minMax"/>
          <c:max val="0.30000000000000004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solidFill>
            <a:schemeClr val="bg1"/>
          </a:solidFill>
          <a:ln>
            <a:solidFill>
              <a:prstClr val="black">
                <a:lumMod val="25000"/>
                <a:lumOff val="75000"/>
              </a:prst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711641576"/>
        <c:crosses val="max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t-E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Hinnang töötasuga majanduslikule</a:t>
            </a:r>
            <a:r>
              <a:rPr lang="et-EE"/>
              <a:t> toimetulek</a:t>
            </a:r>
            <a:r>
              <a:rPr lang="en-US"/>
              <a:t>ule</a:t>
            </a:r>
            <a:endParaRPr lang="et-EE"/>
          </a:p>
          <a:p>
            <a:pPr>
              <a:defRPr/>
            </a:pPr>
            <a:r>
              <a:rPr lang="en-US" sz="1100" b="0" i="1" u="none" strike="noStrike" baseline="0">
                <a:effectLst/>
              </a:rPr>
              <a:t>Palun hinnake, kui hästi võimaldab Teie töötasu majanduslikult toime tulla</a:t>
            </a:r>
            <a:endParaRPr lang="en-US" sz="11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Väga halvasti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t-E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1A2C-43B1-894C-30BD967CDEB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Sügis 2014</c:v>
                </c:pt>
                <c:pt idx="1">
                  <c:v>Sügis 2015</c:v>
                </c:pt>
                <c:pt idx="2">
                  <c:v>Sügis 2016</c:v>
                </c:pt>
                <c:pt idx="3">
                  <c:v>Sügis 2017</c:v>
                </c:pt>
              </c:strCache>
            </c:strRef>
          </c:cat>
          <c:val>
            <c:numRef>
              <c:f>Sheet1!$B$2:$E$2</c:f>
              <c:numCache>
                <c:formatCode>0%</c:formatCode>
                <c:ptCount val="4"/>
                <c:pt idx="0">
                  <c:v>7.0000000000000007E-2</c:v>
                </c:pt>
                <c:pt idx="1">
                  <c:v>7.6730683340777137E-2</c:v>
                </c:pt>
                <c:pt idx="2">
                  <c:v>7.1502914238134888E-2</c:v>
                </c:pt>
                <c:pt idx="3">
                  <c:v>5.8495125406216146E-2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24-410A-84F3-28D92787CE6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Halvasti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t-E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1A2C-43B1-894C-30BD967CDEB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Sügis 2014</c:v>
                </c:pt>
                <c:pt idx="1">
                  <c:v>Sügis 2015</c:v>
                </c:pt>
                <c:pt idx="2">
                  <c:v>Sügis 2016</c:v>
                </c:pt>
                <c:pt idx="3">
                  <c:v>Sügis 2017</c:v>
                </c:pt>
              </c:strCache>
            </c:strRef>
          </c:cat>
          <c:val>
            <c:numRef>
              <c:f>Sheet1!$B$3:$E$3</c:f>
              <c:numCache>
                <c:formatCode>0%</c:formatCode>
                <c:ptCount val="4"/>
                <c:pt idx="0">
                  <c:v>0.34</c:v>
                </c:pt>
                <c:pt idx="1">
                  <c:v>0.25225547119249664</c:v>
                </c:pt>
                <c:pt idx="2">
                  <c:v>0.21055370524562864</c:v>
                </c:pt>
                <c:pt idx="3">
                  <c:v>0.18856761936505292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24-410A-84F3-28D92787CE65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Keskmiselt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Sügis 2014</c:v>
                </c:pt>
                <c:pt idx="1">
                  <c:v>Sügis 2015</c:v>
                </c:pt>
                <c:pt idx="2">
                  <c:v>Sügis 2016</c:v>
                </c:pt>
                <c:pt idx="3">
                  <c:v>Sügis 2017</c:v>
                </c:pt>
              </c:strCache>
            </c:strRef>
          </c:cat>
          <c:val>
            <c:numRef>
              <c:f>Sheet1!$B$4:$E$4</c:f>
              <c:numCache>
                <c:formatCode>0%</c:formatCode>
                <c:ptCount val="4"/>
                <c:pt idx="0">
                  <c:v>0.48</c:v>
                </c:pt>
                <c:pt idx="1">
                  <c:v>0.52970075926753013</c:v>
                </c:pt>
                <c:pt idx="2">
                  <c:v>0.51717318900915898</c:v>
                </c:pt>
                <c:pt idx="3">
                  <c:v>0.5342888092658945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2C-43B1-894C-30BD967CDEBD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Hästi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Sügis 2014</c:v>
                </c:pt>
                <c:pt idx="1">
                  <c:v>Sügis 2015</c:v>
                </c:pt>
                <c:pt idx="2">
                  <c:v>Sügis 2016</c:v>
                </c:pt>
                <c:pt idx="3">
                  <c:v>Sügis 2017</c:v>
                </c:pt>
              </c:strCache>
            </c:strRef>
          </c:cat>
          <c:val>
            <c:numRef>
              <c:f>Sheet1!$B$5:$E$5</c:f>
              <c:numCache>
                <c:formatCode>0%</c:formatCode>
                <c:ptCount val="4"/>
                <c:pt idx="0">
                  <c:v>0.1</c:v>
                </c:pt>
                <c:pt idx="1">
                  <c:v>0.12505582849486377</c:v>
                </c:pt>
                <c:pt idx="2">
                  <c:v>0.17266860949208993</c:v>
                </c:pt>
                <c:pt idx="3">
                  <c:v>0.18131822348137655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2C-43B1-894C-30BD967CDEBD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Väga hästi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Sügis 2014</c:v>
                </c:pt>
                <c:pt idx="1">
                  <c:v>Sügis 2015</c:v>
                </c:pt>
                <c:pt idx="2">
                  <c:v>Sügis 2016</c:v>
                </c:pt>
                <c:pt idx="3">
                  <c:v>Sügis 2017</c:v>
                </c:pt>
              </c:strCache>
            </c:strRef>
          </c:cat>
          <c:val>
            <c:numRef>
              <c:f>Sheet1!$B$6:$E$6</c:f>
              <c:numCache>
                <c:formatCode>0%</c:formatCode>
                <c:ptCount val="4"/>
                <c:pt idx="0">
                  <c:v>0.02</c:v>
                </c:pt>
                <c:pt idx="1">
                  <c:v>1.6257257704332291E-2</c:v>
                </c:pt>
                <c:pt idx="2">
                  <c:v>2.8101582014987511E-2</c:v>
                </c:pt>
                <c:pt idx="3">
                  <c:v>3.7330222481459875E-2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56-40AA-89D0-26AC565314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  <c:axId val="1147835824"/>
        <c:axId val="1147837488"/>
      </c:barChart>
      <c:catAx>
        <c:axId val="1147835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1147837488"/>
        <c:crosses val="autoZero"/>
        <c:auto val="1"/>
        <c:lblAlgn val="ctr"/>
        <c:lblOffset val="100"/>
        <c:noMultiLvlLbl val="0"/>
      </c:catAx>
      <c:valAx>
        <c:axId val="1147837488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1147835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t-E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t-EE" sz="1600"/>
              <a:t>Töötasuga toimetulek ja keskmine netotöötasu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Töötajate osatähtsus grupis, sügis 2016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Väga halvasti</c:v>
                </c:pt>
                <c:pt idx="1">
                  <c:v>Halvasti</c:v>
                </c:pt>
                <c:pt idx="2">
                  <c:v>Keskmiselt</c:v>
                </c:pt>
                <c:pt idx="3">
                  <c:v>Hästi</c:v>
                </c:pt>
                <c:pt idx="4">
                  <c:v>Väga hästi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7.1502914238134888E-2</c:v>
                </c:pt>
                <c:pt idx="1">
                  <c:v>0.21055370524562864</c:v>
                </c:pt>
                <c:pt idx="2">
                  <c:v>0.51717318900915898</c:v>
                </c:pt>
                <c:pt idx="3">
                  <c:v>0.17266860949208993</c:v>
                </c:pt>
                <c:pt idx="4">
                  <c:v>2.8101582014987511E-2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69-48B1-9F8F-F56A5FED755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Töötajate osatähtsus grupis, sügis 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Väga halvasti</c:v>
                </c:pt>
                <c:pt idx="1">
                  <c:v>Halvasti</c:v>
                </c:pt>
                <c:pt idx="2">
                  <c:v>Keskmiselt</c:v>
                </c:pt>
                <c:pt idx="3">
                  <c:v>Hästi</c:v>
                </c:pt>
                <c:pt idx="4">
                  <c:v>Väga hästi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5.8495125406216146E-2</c:v>
                </c:pt>
                <c:pt idx="1">
                  <c:v>0.18856761936505292</c:v>
                </c:pt>
                <c:pt idx="2">
                  <c:v>0.5342888092658945</c:v>
                </c:pt>
                <c:pt idx="3">
                  <c:v>0.18131822348137655</c:v>
                </c:pt>
                <c:pt idx="4">
                  <c:v>3.7330222481459875E-2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69-48B1-9F8F-F56A5FED75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4594104"/>
        <c:axId val="284576392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Keskmine netotöötasu okt 2016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8700718893795276E-2"/>
                  <c:y val="-7.6189850263959889E-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3A6-46DA-BE25-5CB1F9ED9D36}"/>
                </c:ext>
              </c:extLst>
            </c:dLbl>
            <c:dLbl>
              <c:idx val="1"/>
              <c:layout>
                <c:manualLayout>
                  <c:x val="-4.4973120659402344E-2"/>
                  <c:y val="1.33056241290873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3A6-46DA-BE25-5CB1F9ED9D36}"/>
                </c:ext>
              </c:extLst>
            </c:dLbl>
            <c:dLbl>
              <c:idx val="2"/>
              <c:layout>
                <c:manualLayout>
                  <c:x val="-3.2428317128188257E-2"/>
                  <c:y val="1.56502112343752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4-4680-A606-971424DB64B1}"/>
                </c:ext>
              </c:extLst>
            </c:dLbl>
            <c:dLbl>
              <c:idx val="3"/>
              <c:layout>
                <c:manualLayout>
                  <c:x val="-5.6043909775698779E-2"/>
                  <c:y val="-1.0140246923790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4-4680-A606-971424DB64B1}"/>
                </c:ext>
              </c:extLst>
            </c:dLbl>
            <c:dLbl>
              <c:idx val="4"/>
              <c:layout>
                <c:manualLayout>
                  <c:x val="-7.015681374831445E-2"/>
                  <c:y val="-7.7956598185031124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1B4-4680-A606-971424DB64B1}"/>
                </c:ext>
              </c:extLst>
            </c:dLbl>
            <c:spPr>
              <a:solidFill>
                <a:schemeClr val="accent3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Väga halvasti</c:v>
                </c:pt>
                <c:pt idx="1">
                  <c:v>Halvasti</c:v>
                </c:pt>
                <c:pt idx="2">
                  <c:v>Keskmiselt</c:v>
                </c:pt>
                <c:pt idx="3">
                  <c:v>Hästi</c:v>
                </c:pt>
                <c:pt idx="4">
                  <c:v>Väga hästi</c:v>
                </c:pt>
              </c:strCache>
            </c:strRef>
          </c:cat>
          <c:val>
            <c:numRef>
              <c:f>Sheet1!$D$2:$D$6</c:f>
              <c:numCache>
                <c:formatCode>0</c:formatCode>
                <c:ptCount val="5"/>
                <c:pt idx="0">
                  <c:v>555.59397144825675</c:v>
                </c:pt>
                <c:pt idx="1">
                  <c:v>678.81987971566798</c:v>
                </c:pt>
                <c:pt idx="2">
                  <c:v>943.02241552922953</c:v>
                </c:pt>
                <c:pt idx="3">
                  <c:v>1351.3856070619233</c:v>
                </c:pt>
                <c:pt idx="4">
                  <c:v>1782.5895861543333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E69-48B1-9F8F-F56A5FED755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Keskmine netotöötasu okt 2017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5179212272768973E-2"/>
                  <c:y val="-8.616265305353941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3A6-46DA-BE25-5CB1F9ED9D36}"/>
                </c:ext>
              </c:extLst>
            </c:dLbl>
            <c:dLbl>
              <c:idx val="1"/>
              <c:layout>
                <c:manualLayout>
                  <c:x val="6.7741939068555745E-3"/>
                  <c:y val="-2.73729621476566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3A6-46DA-BE25-5CB1F9ED9D36}"/>
                </c:ext>
              </c:extLst>
            </c:dLbl>
            <c:dLbl>
              <c:idx val="2"/>
              <c:layout>
                <c:manualLayout>
                  <c:x val="-4.2025091829566994E-3"/>
                  <c:y val="-3.4406723463520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4-4680-A606-971424DB64B1}"/>
                </c:ext>
              </c:extLst>
            </c:dLbl>
            <c:dLbl>
              <c:idx val="3"/>
              <c:layout>
                <c:manualLayout>
                  <c:x val="-1.0568996975047934E-2"/>
                  <c:y val="3.12417154845393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1B4-4680-A606-971424DB64B1}"/>
                </c:ext>
              </c:extLst>
            </c:dLbl>
            <c:dLbl>
              <c:idx val="4"/>
              <c:layout>
                <c:manualLayout>
                  <c:x val="-1.684139874065483E-2"/>
                  <c:y val="2.42079541686758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1B4-4680-A606-971424DB64B1}"/>
                </c:ext>
              </c:extLst>
            </c:dLbl>
            <c:spPr>
              <a:solidFill>
                <a:schemeClr val="accent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Väga halvasti</c:v>
                </c:pt>
                <c:pt idx="1">
                  <c:v>Halvasti</c:v>
                </c:pt>
                <c:pt idx="2">
                  <c:v>Keskmiselt</c:v>
                </c:pt>
                <c:pt idx="3">
                  <c:v>Hästi</c:v>
                </c:pt>
                <c:pt idx="4">
                  <c:v>Väga hästi</c:v>
                </c:pt>
              </c:strCache>
            </c:strRef>
          </c:cat>
          <c:val>
            <c:numRef>
              <c:f>Sheet1!$E$2:$E$6</c:f>
              <c:numCache>
                <c:formatCode>0</c:formatCode>
                <c:ptCount val="5"/>
                <c:pt idx="0">
                  <c:v>688.92463358102293</c:v>
                </c:pt>
                <c:pt idx="1">
                  <c:v>756.53825466048841</c:v>
                </c:pt>
                <c:pt idx="2">
                  <c:v>976.14986140169424</c:v>
                </c:pt>
                <c:pt idx="3">
                  <c:v>1337.1076701459574</c:v>
                </c:pt>
                <c:pt idx="4">
                  <c:v>1706.4051606271619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E69-48B1-9F8F-F56A5FED75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4582296"/>
        <c:axId val="284581312"/>
      </c:lineChart>
      <c:catAx>
        <c:axId val="2845941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t-EE" b="1"/>
                  <a:t>Töötasuga toimetulek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t-E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284576392"/>
        <c:crosses val="autoZero"/>
        <c:auto val="1"/>
        <c:lblAlgn val="ctr"/>
        <c:lblOffset val="100"/>
        <c:noMultiLvlLbl val="0"/>
      </c:catAx>
      <c:valAx>
        <c:axId val="284576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t-EE"/>
                  <a:t>Osatähtsus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t-EE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284594104"/>
        <c:crosses val="autoZero"/>
        <c:crossBetween val="between"/>
      </c:valAx>
      <c:valAx>
        <c:axId val="284581312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t-EE"/>
                  <a:t>Töötasu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t-EE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284582296"/>
        <c:crosses val="max"/>
        <c:crossBetween val="between"/>
      </c:valAx>
      <c:catAx>
        <c:axId val="2845822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8458131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t-EE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t-EE" sz="1600"/>
              <a:t>Põhipalkade muutused organisatsioonides </a:t>
            </a:r>
            <a:br>
              <a:rPr lang="et-EE" sz="1600"/>
            </a:br>
            <a:r>
              <a:rPr lang="et-EE" sz="1600"/>
              <a:t>viimase kuue kuu jooksul</a:t>
            </a:r>
          </a:p>
          <a:p>
            <a:pPr>
              <a:defRPr/>
            </a:pPr>
            <a:r>
              <a:rPr lang="et-EE"/>
              <a:t>852 veebiküsitlusele vastajat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3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95000"/>
                </a:schemeClr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C401-432C-A52B-7823FDBF1E0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401-432C-A52B-7823FDBF1E0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C401-432C-A52B-7823FDBF1E0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401-432C-A52B-7823FDBF1E0D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C401-432C-A52B-7823FDBF1E0D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401-432C-A52B-7823FDBF1E0D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C401-432C-A52B-7823FDBF1E0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Ei ole tõstnud ja ei plaani tõsta</c:v>
                </c:pt>
                <c:pt idx="1">
                  <c:v>Oleme tõstnud, aga ei plaani tõsta</c:v>
                </c:pt>
                <c:pt idx="2">
                  <c:v>Ei ole tõstnud, aga plaanime tõsta</c:v>
                </c:pt>
                <c:pt idx="3">
                  <c:v>Oleme tõstnud ja plaanime tõsta</c:v>
                </c:pt>
                <c:pt idx="4">
                  <c:v>Oleme tõstnud, plaani kohta ei oska öelda</c:v>
                </c:pt>
                <c:pt idx="5">
                  <c:v>Ei ole muutnud, plaani kohta ei oska öelda</c:v>
                </c:pt>
                <c:pt idx="6">
                  <c:v>Ei oska öelda</c:v>
                </c:pt>
                <c:pt idx="7">
                  <c:v>Muu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8"/>
                <c:pt idx="0">
                  <c:v>0.17</c:v>
                </c:pt>
                <c:pt idx="1">
                  <c:v>0.11</c:v>
                </c:pt>
                <c:pt idx="2">
                  <c:v>0.14000000000000001</c:v>
                </c:pt>
                <c:pt idx="3">
                  <c:v>0.28999999999999998</c:v>
                </c:pt>
                <c:pt idx="4">
                  <c:v>0.12</c:v>
                </c:pt>
                <c:pt idx="5">
                  <c:v>0.11</c:v>
                </c:pt>
                <c:pt idx="6">
                  <c:v>0.03</c:v>
                </c:pt>
                <c:pt idx="7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9F-4F50-9B22-108AED3E8E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2"/>
        <c:axId val="541942016"/>
        <c:axId val="541944968"/>
      </c:barChart>
      <c:catAx>
        <c:axId val="5419420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541944968"/>
        <c:crosses val="autoZero"/>
        <c:auto val="1"/>
        <c:lblAlgn val="ctr"/>
        <c:lblOffset val="100"/>
        <c:noMultiLvlLbl val="0"/>
      </c:catAx>
      <c:valAx>
        <c:axId val="541944968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541942016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t-E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0.15167</cdr:x>
      <cdr:y>0.75289</cdr:y>
    </cdr:from>
    <cdr:to>
      <cdr:x>0.97908</cdr:x>
      <cdr:y>0.75289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3856AB26-047D-405D-9DB5-3C548456C880}"/>
            </a:ext>
          </a:extLst>
        </cdr:cNvPr>
        <cdr:cNvCxnSpPr/>
      </cdr:nvCxnSpPr>
      <cdr:spPr>
        <a:xfrm xmlns:a="http://schemas.openxmlformats.org/drawingml/2006/main">
          <a:off x="1262743" y="4340441"/>
          <a:ext cx="6888480" cy="0"/>
        </a:xfrm>
        <a:prstGeom xmlns:a="http://schemas.openxmlformats.org/drawingml/2006/main" prst="line">
          <a:avLst/>
        </a:prstGeom>
        <a:ln xmlns:a="http://schemas.openxmlformats.org/drawingml/2006/main" w="22225">
          <a:solidFill>
            <a:schemeClr val="accent2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0.15167</cdr:x>
      <cdr:y>0.73489</cdr:y>
    </cdr:from>
    <cdr:to>
      <cdr:x>0.97908</cdr:x>
      <cdr:y>0.73489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3A703D17-4BC4-4C08-8B44-F2D5B9FF3051}"/>
            </a:ext>
          </a:extLst>
        </cdr:cNvPr>
        <cdr:cNvCxnSpPr/>
      </cdr:nvCxnSpPr>
      <cdr:spPr>
        <a:xfrm xmlns:a="http://schemas.openxmlformats.org/drawingml/2006/main">
          <a:off x="1262743" y="4236719"/>
          <a:ext cx="6888480" cy="0"/>
        </a:xfrm>
        <a:prstGeom xmlns:a="http://schemas.openxmlformats.org/drawingml/2006/main" prst="line">
          <a:avLst/>
        </a:prstGeom>
        <a:ln xmlns:a="http://schemas.openxmlformats.org/drawingml/2006/main" w="22225">
          <a:solidFill>
            <a:schemeClr val="accent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8147B7-BEB6-4D86-8705-A0146BCE48F1}" type="datetimeFigureOut">
              <a:rPr lang="et-EE" smtClean="0"/>
              <a:t>19.12.2017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1F38CE-6013-4ED2-971E-E7B3B1601BD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00710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CA58-E527-452A-B146-B723FE5B7A8D}" type="datetimeFigureOut">
              <a:rPr lang="et-EE" smtClean="0"/>
              <a:t>19.12.2017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06AC-3CF3-4B36-9EE5-F0E90FDE5AA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536473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CA58-E527-452A-B146-B723FE5B7A8D}" type="datetimeFigureOut">
              <a:rPr lang="et-EE" smtClean="0"/>
              <a:t>19.12.2017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06AC-3CF3-4B36-9EE5-F0E90FDE5AA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292433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CA58-E527-452A-B146-B723FE5B7A8D}" type="datetimeFigureOut">
              <a:rPr lang="et-EE" smtClean="0"/>
              <a:t>19.12.2017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06AC-3CF3-4B36-9EE5-F0E90FDE5AA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847230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CA58-E527-452A-B146-B723FE5B7A8D}" type="datetimeFigureOut">
              <a:rPr lang="et-EE" smtClean="0"/>
              <a:t>19.12.2017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06AC-3CF3-4B36-9EE5-F0E90FDE5AA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65830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CA58-E527-452A-B146-B723FE5B7A8D}" type="datetimeFigureOut">
              <a:rPr lang="et-EE" smtClean="0"/>
              <a:t>19.12.2017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06AC-3CF3-4B36-9EE5-F0E90FDE5AA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771868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CA58-E527-452A-B146-B723FE5B7A8D}" type="datetimeFigureOut">
              <a:rPr lang="et-EE" smtClean="0"/>
              <a:t>19.12.2017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06AC-3CF3-4B36-9EE5-F0E90FDE5AA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834070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CA58-E527-452A-B146-B723FE5B7A8D}" type="datetimeFigureOut">
              <a:rPr lang="et-EE" smtClean="0"/>
              <a:t>19.12.2017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06AC-3CF3-4B36-9EE5-F0E90FDE5AA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550366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CA58-E527-452A-B146-B723FE5B7A8D}" type="datetimeFigureOut">
              <a:rPr lang="et-EE" smtClean="0"/>
              <a:t>19.12.2017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06AC-3CF3-4B36-9EE5-F0E90FDE5AA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411010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CA58-E527-452A-B146-B723FE5B7A8D}" type="datetimeFigureOut">
              <a:rPr lang="et-EE" smtClean="0"/>
              <a:t>19.12.2017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06AC-3CF3-4B36-9EE5-F0E90FDE5AA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62591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CA58-E527-452A-B146-B723FE5B7A8D}" type="datetimeFigureOut">
              <a:rPr lang="et-EE" smtClean="0"/>
              <a:t>19.12.2017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06AC-3CF3-4B36-9EE5-F0E90FDE5AA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98990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CA58-E527-452A-B146-B723FE5B7A8D}" type="datetimeFigureOut">
              <a:rPr lang="et-EE" smtClean="0"/>
              <a:t>19.12.2017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06AC-3CF3-4B36-9EE5-F0E90FDE5AA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354366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5CA58-E527-452A-B146-B723FE5B7A8D}" type="datetimeFigureOut">
              <a:rPr lang="et-EE" smtClean="0"/>
              <a:t>19.12.2017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706AC-3CF3-4B36-9EE5-F0E90FDE5AAA}" type="slidenum">
              <a:rPr lang="et-EE" smtClean="0"/>
              <a:t>‹#›</a:t>
            </a:fld>
            <a:endParaRPr lang="et-E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72BC1E-B575-4B87-A80F-4D823A78A8E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706" y="136524"/>
            <a:ext cx="1656540" cy="47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608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lgainfo.ee/" TargetMode="External"/><Relationship Id="rId2" Type="http://schemas.openxmlformats.org/officeDocument/2006/relationships/hyperlink" Target="mailto:palgauuring@palgainfo.ee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292A8C-0DE7-4AD9-815E-04433EE81DFC}"/>
              </a:ext>
            </a:extLst>
          </p:cNvPr>
          <p:cNvSpPr/>
          <p:nvPr/>
        </p:nvSpPr>
        <p:spPr>
          <a:xfrm>
            <a:off x="6992983" y="60960"/>
            <a:ext cx="2151017" cy="670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8045AB-9FF4-420A-8266-C05FC3118AE9}"/>
              </a:ext>
            </a:extLst>
          </p:cNvPr>
          <p:cNvSpPr txBox="1"/>
          <p:nvPr/>
        </p:nvSpPr>
        <p:spPr>
          <a:xfrm>
            <a:off x="818604" y="2290578"/>
            <a:ext cx="534706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b="1"/>
              <a:t>Trendid tööturul ja tasustamises </a:t>
            </a:r>
            <a:br>
              <a:rPr lang="et-EE" b="1"/>
            </a:br>
            <a:r>
              <a:rPr lang="et-EE" b="1"/>
              <a:t>sügistalvel 2017–2018</a:t>
            </a:r>
          </a:p>
          <a:p>
            <a:endParaRPr lang="et-EE" b="1"/>
          </a:p>
          <a:p>
            <a:endParaRPr lang="et-EE" b="1"/>
          </a:p>
          <a:p>
            <a:r>
              <a:rPr lang="et-EE" sz="4000" b="1"/>
              <a:t>Mis juhtub palkadega 2018. aastal?</a:t>
            </a:r>
          </a:p>
          <a:p>
            <a:r>
              <a:rPr lang="et-EE" b="1"/>
              <a:t> </a:t>
            </a:r>
          </a:p>
          <a:p>
            <a:endParaRPr lang="et-EE"/>
          </a:p>
          <a:p>
            <a:r>
              <a:rPr lang="et-EE" sz="1200"/>
              <a:t>AEG: 19. detsember 2017</a:t>
            </a:r>
          </a:p>
          <a:p>
            <a:endParaRPr lang="et-EE" sz="1200"/>
          </a:p>
          <a:p>
            <a:r>
              <a:rPr lang="et-EE" sz="1200"/>
              <a:t>KOHT: Tehnopol, Saturni saal, Teaduspargi 6/1, Tallinn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7C007-27E6-4E31-ADA9-7F4E16EEA3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327" y="182656"/>
            <a:ext cx="3444317" cy="210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473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3C25040-773D-4399-8591-39439F84E1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1228828"/>
              </p:ext>
            </p:extLst>
          </p:nvPr>
        </p:nvGraphicFramePr>
        <p:xfrm>
          <a:off x="983657" y="1147478"/>
          <a:ext cx="7366959" cy="4917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17547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646201F-6AAA-461D-8BD1-70E2290828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0153856"/>
              </p:ext>
            </p:extLst>
          </p:nvPr>
        </p:nvGraphicFramePr>
        <p:xfrm>
          <a:off x="496389" y="670561"/>
          <a:ext cx="8194765" cy="5773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7154D9B-6FD7-429B-897C-70C70E7DC6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970868"/>
              </p:ext>
            </p:extLst>
          </p:nvPr>
        </p:nvGraphicFramePr>
        <p:xfrm>
          <a:off x="7367451" y="1497874"/>
          <a:ext cx="1219200" cy="468957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32512456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696546703"/>
                    </a:ext>
                  </a:extLst>
                </a:gridCol>
              </a:tblGrid>
              <a:tr h="468957">
                <a:tc>
                  <a:txBody>
                    <a:bodyPr/>
                    <a:lstStyle/>
                    <a:p>
                      <a:pPr algn="ctr" fontAlgn="b"/>
                      <a:r>
                        <a:rPr lang="et-EE" sz="1100" b="1" u="none" strike="noStrike">
                          <a:effectLst/>
                        </a:rPr>
                        <a:t>3%–4%</a:t>
                      </a:r>
                      <a:endParaRPr lang="et-E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100" b="1" u="none" strike="noStrike">
                          <a:effectLst/>
                        </a:rPr>
                        <a:t>5%–6%</a:t>
                      </a:r>
                      <a:endParaRPr lang="et-E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88687337"/>
                  </a:ext>
                </a:extLst>
              </a:tr>
              <a:tr h="468957">
                <a:tc>
                  <a:txBody>
                    <a:bodyPr/>
                    <a:lstStyle/>
                    <a:p>
                      <a:pPr algn="ctr" fontAlgn="b"/>
                      <a:endParaRPr lang="et-E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100" b="1" u="none" strike="noStrike">
                          <a:effectLst/>
                        </a:rPr>
                        <a:t>5%–6%</a:t>
                      </a:r>
                      <a:endParaRPr lang="et-E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45997535"/>
                  </a:ext>
                </a:extLst>
              </a:tr>
              <a:tr h="468957">
                <a:tc>
                  <a:txBody>
                    <a:bodyPr/>
                    <a:lstStyle/>
                    <a:p>
                      <a:pPr algn="ctr" fontAlgn="b"/>
                      <a:r>
                        <a:rPr lang="et-EE" sz="1100" b="1" u="none" strike="noStrike">
                          <a:effectLst/>
                        </a:rPr>
                        <a:t>3%–4%</a:t>
                      </a:r>
                      <a:endParaRPr lang="et-E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t-E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90325003"/>
                  </a:ext>
                </a:extLst>
              </a:tr>
              <a:tr h="468957">
                <a:tc>
                  <a:txBody>
                    <a:bodyPr/>
                    <a:lstStyle/>
                    <a:p>
                      <a:pPr algn="ctr" fontAlgn="b"/>
                      <a:endParaRPr lang="et-E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100" b="1" u="none" strike="noStrike">
                          <a:effectLst/>
                        </a:rPr>
                        <a:t>5%–6%</a:t>
                      </a:r>
                      <a:endParaRPr lang="et-E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00519045"/>
                  </a:ext>
                </a:extLst>
              </a:tr>
              <a:tr h="468957">
                <a:tc>
                  <a:txBody>
                    <a:bodyPr/>
                    <a:lstStyle/>
                    <a:p>
                      <a:pPr algn="ctr" fontAlgn="b"/>
                      <a:r>
                        <a:rPr lang="et-EE" sz="1100" b="1" u="none" strike="noStrike">
                          <a:effectLst/>
                        </a:rPr>
                        <a:t>3%–4%</a:t>
                      </a:r>
                      <a:endParaRPr lang="et-E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t-E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28628450"/>
                  </a:ext>
                </a:extLst>
              </a:tr>
              <a:tr h="468957">
                <a:tc>
                  <a:txBody>
                    <a:bodyPr/>
                    <a:lstStyle/>
                    <a:p>
                      <a:pPr algn="ctr" fontAlgn="b"/>
                      <a:endParaRPr lang="et-E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100" b="1" u="none" strike="noStrike">
                          <a:effectLst/>
                        </a:rPr>
                        <a:t>5%–6%</a:t>
                      </a:r>
                      <a:endParaRPr lang="et-E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30071524"/>
                  </a:ext>
                </a:extLst>
              </a:tr>
              <a:tr h="468957">
                <a:tc>
                  <a:txBody>
                    <a:bodyPr/>
                    <a:lstStyle/>
                    <a:p>
                      <a:pPr algn="ctr" fontAlgn="b"/>
                      <a:r>
                        <a:rPr lang="et-EE" sz="1100" b="1" u="none" strike="noStrike">
                          <a:effectLst/>
                        </a:rPr>
                        <a:t>3%–4%</a:t>
                      </a:r>
                      <a:endParaRPr lang="et-E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t-E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92717257"/>
                  </a:ext>
                </a:extLst>
              </a:tr>
              <a:tr h="468957">
                <a:tc>
                  <a:txBody>
                    <a:bodyPr/>
                    <a:lstStyle/>
                    <a:p>
                      <a:pPr algn="ctr" fontAlgn="b"/>
                      <a:r>
                        <a:rPr lang="et-EE" sz="1100" b="1" u="none" strike="noStrike">
                          <a:effectLst/>
                        </a:rPr>
                        <a:t>3%–4%</a:t>
                      </a:r>
                      <a:endParaRPr lang="et-E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t-E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83455941"/>
                  </a:ext>
                </a:extLst>
              </a:tr>
              <a:tr h="468957">
                <a:tc>
                  <a:txBody>
                    <a:bodyPr/>
                    <a:lstStyle/>
                    <a:p>
                      <a:pPr algn="ctr" fontAlgn="b"/>
                      <a:endParaRPr lang="et-E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100" b="1" u="none" strike="noStrike">
                          <a:effectLst/>
                        </a:rPr>
                        <a:t>5%–6%</a:t>
                      </a:r>
                      <a:endParaRPr lang="et-E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15193863"/>
                  </a:ext>
                </a:extLst>
              </a:tr>
              <a:tr h="468957">
                <a:tc>
                  <a:txBody>
                    <a:bodyPr/>
                    <a:lstStyle/>
                    <a:p>
                      <a:pPr algn="ctr" fontAlgn="b"/>
                      <a:r>
                        <a:rPr lang="et-EE" sz="1100" b="1" u="none" strike="noStrike">
                          <a:effectLst/>
                        </a:rPr>
                        <a:t>3%–4%</a:t>
                      </a:r>
                      <a:endParaRPr lang="et-E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t-E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7681059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01D4709-9B01-462E-947B-D051ED78B03F}"/>
              </a:ext>
            </a:extLst>
          </p:cNvPr>
          <p:cNvSpPr txBox="1"/>
          <p:nvPr/>
        </p:nvSpPr>
        <p:spPr>
          <a:xfrm>
            <a:off x="7367451" y="1027611"/>
            <a:ext cx="966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1400" b="1">
                <a:solidFill>
                  <a:schemeClr val="accent1"/>
                </a:solidFill>
              </a:rPr>
              <a:t>Muutuse suurus</a:t>
            </a:r>
          </a:p>
        </p:txBody>
      </p:sp>
    </p:spTree>
    <p:extLst>
      <p:ext uri="{BB962C8B-B14F-4D97-AF65-F5344CB8AC3E}">
        <p14:creationId xmlns:p14="http://schemas.microsoft.com/office/powerpoint/2010/main" val="2699365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611560" y="3356992"/>
            <a:ext cx="7989634" cy="1220350"/>
          </a:xfrm>
          <a:prstGeom prst="rect">
            <a:avLst/>
          </a:prstGeom>
        </p:spPr>
        <p:txBody>
          <a:bodyPr>
            <a:normAutofit/>
          </a:bodyPr>
          <a:lstStyle>
            <a:lvl1pPr marL="342881" indent="-342881" algn="l" defTabSz="9143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08" indent="-285734" algn="l" defTabSz="914349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2936" indent="-228588" algn="l" defTabSz="9143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110" indent="-228588" algn="l" defTabSz="914349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285" indent="-228588" algn="l" defTabSz="914349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459" indent="-228588" algn="l" defTabSz="9143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33" indent="-228588" algn="l" defTabSz="9143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08" indent="-228588" algn="l" defTabSz="9143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83" indent="-228588" algn="l" defTabSz="9143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t-EE" sz="1165" b="1">
                <a:solidFill>
                  <a:srgbClr val="5F5A4E"/>
                </a:solidFill>
                <a:latin typeface="+mn-lt"/>
              </a:rPr>
              <a:t>Lisainfo</a:t>
            </a:r>
            <a:r>
              <a:rPr lang="en-US" sz="1165" b="1">
                <a:solidFill>
                  <a:srgbClr val="5F5A4E"/>
                </a:solidFill>
                <a:latin typeface="+mn-lt"/>
              </a:rPr>
              <a:t>:</a:t>
            </a:r>
          </a:p>
          <a:p>
            <a:pPr marL="0" indent="0" algn="ctr">
              <a:buFont typeface="Arial" pitchFamily="34" charset="0"/>
              <a:buNone/>
            </a:pPr>
            <a:r>
              <a:rPr lang="en-US" sz="1165">
                <a:solidFill>
                  <a:srgbClr val="5F5A4E"/>
                </a:solidFill>
                <a:latin typeface="+mn-lt"/>
              </a:rPr>
              <a:t>Palgainfo Agentuur</a:t>
            </a:r>
            <a:endParaRPr lang="et-EE" sz="1165">
              <a:solidFill>
                <a:srgbClr val="5F5A4E"/>
              </a:solidFill>
              <a:latin typeface="+mn-lt"/>
            </a:endParaRPr>
          </a:p>
          <a:p>
            <a:pPr marL="0" indent="0" algn="ctr">
              <a:buFont typeface="Arial" pitchFamily="34" charset="0"/>
              <a:buNone/>
            </a:pPr>
            <a:r>
              <a:rPr lang="it-IT" sz="1165">
                <a:solidFill>
                  <a:srgbClr val="5F5A4E"/>
                </a:solidFill>
                <a:latin typeface="+mn-lt"/>
              </a:rPr>
              <a:t>E-post: </a:t>
            </a:r>
            <a:r>
              <a:rPr lang="it-IT" sz="1165">
                <a:solidFill>
                  <a:srgbClr val="5F5A4E"/>
                </a:solidFill>
                <a:latin typeface="+mn-lt"/>
                <a:hlinkClick r:id="rId2"/>
              </a:rPr>
              <a:t>palgauuring@palgainfo.ee</a:t>
            </a:r>
            <a:r>
              <a:rPr lang="it-IT" sz="1165">
                <a:solidFill>
                  <a:srgbClr val="5F5A4E"/>
                </a:solidFill>
                <a:latin typeface="+mn-lt"/>
              </a:rPr>
              <a:t>  </a:t>
            </a:r>
            <a:br>
              <a:rPr lang="et-EE" sz="1165">
                <a:solidFill>
                  <a:srgbClr val="5F5A4E"/>
                </a:solidFill>
                <a:latin typeface="+mn-lt"/>
              </a:rPr>
            </a:br>
            <a:r>
              <a:rPr lang="it-IT" sz="1165">
                <a:solidFill>
                  <a:srgbClr val="5F5A4E"/>
                </a:solidFill>
                <a:latin typeface="+mn-lt"/>
              </a:rPr>
              <a:t>Telefon: +372 5688</a:t>
            </a:r>
            <a:r>
              <a:rPr lang="et-EE" sz="1165">
                <a:solidFill>
                  <a:srgbClr val="5F5A4E"/>
                </a:solidFill>
                <a:latin typeface="+mn-lt"/>
              </a:rPr>
              <a:t> </a:t>
            </a:r>
            <a:r>
              <a:rPr lang="it-IT" sz="1165">
                <a:solidFill>
                  <a:srgbClr val="5F5A4E"/>
                </a:solidFill>
                <a:latin typeface="+mn-lt"/>
              </a:rPr>
              <a:t>5066</a:t>
            </a:r>
            <a:br>
              <a:rPr lang="et-EE" sz="1165">
                <a:solidFill>
                  <a:srgbClr val="5F5A4E"/>
                </a:solidFill>
                <a:latin typeface="+mn-lt"/>
              </a:rPr>
            </a:br>
            <a:r>
              <a:rPr lang="it-IT" sz="1165">
                <a:solidFill>
                  <a:srgbClr val="5F5A4E"/>
                </a:solidFill>
                <a:latin typeface="+mn-lt"/>
                <a:hlinkClick r:id="rId3"/>
              </a:rPr>
              <a:t>www.palgainfo.ee</a:t>
            </a:r>
            <a:r>
              <a:rPr lang="it-IT" sz="1165">
                <a:solidFill>
                  <a:srgbClr val="5F5A4E"/>
                </a:solidFill>
                <a:latin typeface="+mn-lt"/>
              </a:rPr>
              <a:t> </a:t>
            </a:r>
          </a:p>
          <a:p>
            <a:pPr marL="0" indent="0" algn="ctr">
              <a:buFont typeface="Arial" pitchFamily="34" charset="0"/>
              <a:buNone/>
            </a:pPr>
            <a:endParaRPr lang="et-EE" sz="1165" dirty="0">
              <a:latin typeface="+mn-l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ECD05C-519A-498F-8BAE-CF9E8BC37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54C2-38AD-48A4-9DC6-99845849696D}" type="slidenum">
              <a:rPr lang="et-EE" smtClean="0"/>
              <a:t>12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55219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11AD1C4C-F5C3-4F4F-A616-0F890B91C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9334886"/>
              </p:ext>
            </p:extLst>
          </p:nvPr>
        </p:nvGraphicFramePr>
        <p:xfrm>
          <a:off x="1584960" y="829876"/>
          <a:ext cx="6226629" cy="5350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22690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640133806"/>
              </p:ext>
            </p:extLst>
          </p:nvPr>
        </p:nvGraphicFramePr>
        <p:xfrm>
          <a:off x="899592" y="764704"/>
          <a:ext cx="7128792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F33529C-DB8B-4CEA-BB95-908E2091DBFA}"/>
              </a:ext>
            </a:extLst>
          </p:cNvPr>
          <p:cNvSpPr txBox="1"/>
          <p:nvPr/>
        </p:nvSpPr>
        <p:spPr>
          <a:xfrm>
            <a:off x="8111587" y="2123750"/>
            <a:ext cx="720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400">
                <a:solidFill>
                  <a:schemeClr val="accent2"/>
                </a:solidFill>
              </a:rPr>
              <a:t>0.0%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40D9CD-96D1-485C-B9F5-7F2078DA52D0}"/>
              </a:ext>
            </a:extLst>
          </p:cNvPr>
          <p:cNvSpPr txBox="1"/>
          <p:nvPr/>
        </p:nvSpPr>
        <p:spPr>
          <a:xfrm>
            <a:off x="8080409" y="2902503"/>
            <a:ext cx="7829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400"/>
              <a:t>+11.1%</a:t>
            </a:r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63D434-66D1-4D91-BE50-29056F0FC74F}"/>
              </a:ext>
            </a:extLst>
          </p:cNvPr>
          <p:cNvSpPr txBox="1"/>
          <p:nvPr/>
        </p:nvSpPr>
        <p:spPr>
          <a:xfrm>
            <a:off x="8111587" y="3624595"/>
            <a:ext cx="720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400">
                <a:solidFill>
                  <a:srgbClr val="C00000"/>
                </a:solidFill>
              </a:rPr>
              <a:t>+7.1%</a:t>
            </a:r>
            <a:endParaRPr lang="en-US" sz="1400">
              <a:solidFill>
                <a:srgbClr val="C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1F4EE4-D401-4DD8-B291-0D3EB57481CF}"/>
              </a:ext>
            </a:extLst>
          </p:cNvPr>
          <p:cNvSpPr txBox="1"/>
          <p:nvPr/>
        </p:nvSpPr>
        <p:spPr>
          <a:xfrm>
            <a:off x="8039833" y="3914232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400">
                <a:solidFill>
                  <a:srgbClr val="F37122"/>
                </a:solidFill>
              </a:rPr>
              <a:t>+16.7%</a:t>
            </a:r>
            <a:endParaRPr lang="en-US" sz="1400">
              <a:solidFill>
                <a:srgbClr val="F3712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09FC3F-5DE5-43A5-B2F7-101D1AD3CA10}"/>
              </a:ext>
            </a:extLst>
          </p:cNvPr>
          <p:cNvSpPr txBox="1"/>
          <p:nvPr/>
        </p:nvSpPr>
        <p:spPr>
          <a:xfrm>
            <a:off x="8039833" y="4373334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400"/>
              <a:t>+11.1%</a:t>
            </a:r>
            <a:endParaRPr lang="en-US" sz="14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7203FD-D9E9-4E55-B9B7-6A1EC7877743}"/>
              </a:ext>
            </a:extLst>
          </p:cNvPr>
          <p:cNvSpPr txBox="1"/>
          <p:nvPr/>
        </p:nvSpPr>
        <p:spPr>
          <a:xfrm>
            <a:off x="8039833" y="4685337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400">
                <a:solidFill>
                  <a:schemeClr val="accent2"/>
                </a:solidFill>
              </a:rPr>
              <a:t>+14.3%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C9BAF6-0505-4375-BBA5-A40047D5347E}"/>
              </a:ext>
            </a:extLst>
          </p:cNvPr>
          <p:cNvSpPr txBox="1"/>
          <p:nvPr/>
        </p:nvSpPr>
        <p:spPr>
          <a:xfrm>
            <a:off x="260918" y="2072866"/>
            <a:ext cx="72058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1000">
                <a:solidFill>
                  <a:schemeClr val="accent2"/>
                </a:solidFill>
              </a:rPr>
              <a:t>↑ 10%</a:t>
            </a:r>
          </a:p>
          <a:p>
            <a:pPr algn="ctr"/>
            <a:r>
              <a:rPr lang="et-EE" sz="1400" b="1">
                <a:solidFill>
                  <a:schemeClr val="accent2"/>
                </a:solidFill>
              </a:rPr>
              <a:t>P90</a:t>
            </a:r>
          </a:p>
          <a:p>
            <a:pPr algn="ctr"/>
            <a:r>
              <a:rPr lang="et-EE" sz="1000">
                <a:solidFill>
                  <a:schemeClr val="accent2"/>
                </a:solidFill>
              </a:rPr>
              <a:t>↓ 90%</a:t>
            </a:r>
            <a:endParaRPr lang="en-US" sz="1000">
              <a:solidFill>
                <a:schemeClr val="accent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45415D-F176-4378-8EDB-45CF39B1B7C3}"/>
              </a:ext>
            </a:extLst>
          </p:cNvPr>
          <p:cNvSpPr txBox="1"/>
          <p:nvPr/>
        </p:nvSpPr>
        <p:spPr>
          <a:xfrm>
            <a:off x="260918" y="3131652"/>
            <a:ext cx="72058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1000">
                <a:solidFill>
                  <a:schemeClr val="accent2"/>
                </a:solidFill>
              </a:rPr>
              <a:t>↑ 25%</a:t>
            </a:r>
          </a:p>
          <a:p>
            <a:pPr algn="ctr"/>
            <a:r>
              <a:rPr lang="et-EE" sz="1400" b="1">
                <a:solidFill>
                  <a:schemeClr val="accent2"/>
                </a:solidFill>
              </a:rPr>
              <a:t>Q3</a:t>
            </a:r>
          </a:p>
          <a:p>
            <a:pPr algn="ctr"/>
            <a:r>
              <a:rPr lang="et-EE" sz="1000">
                <a:solidFill>
                  <a:schemeClr val="accent2"/>
                </a:solidFill>
              </a:rPr>
              <a:t>↓ 75%</a:t>
            </a:r>
            <a:endParaRPr lang="en-US" sz="1000">
              <a:solidFill>
                <a:schemeClr val="accent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9E4D89-D067-4111-81A4-EE2E86569A8C}"/>
              </a:ext>
            </a:extLst>
          </p:cNvPr>
          <p:cNvSpPr txBox="1"/>
          <p:nvPr/>
        </p:nvSpPr>
        <p:spPr>
          <a:xfrm>
            <a:off x="157859" y="3833701"/>
            <a:ext cx="92670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1000">
                <a:solidFill>
                  <a:schemeClr val="accent4"/>
                </a:solidFill>
              </a:rPr>
              <a:t>↑ 50%</a:t>
            </a:r>
          </a:p>
          <a:p>
            <a:pPr algn="ctr"/>
            <a:r>
              <a:rPr lang="et-EE" sz="1400">
                <a:solidFill>
                  <a:schemeClr val="accent4"/>
                </a:solidFill>
              </a:rPr>
              <a:t>Mediaan</a:t>
            </a:r>
          </a:p>
          <a:p>
            <a:pPr algn="ctr"/>
            <a:r>
              <a:rPr lang="et-EE" sz="1000">
                <a:solidFill>
                  <a:schemeClr val="accent4"/>
                </a:solidFill>
              </a:rPr>
              <a:t>↓ 50%</a:t>
            </a:r>
            <a:endParaRPr lang="en-US" sz="1000">
              <a:solidFill>
                <a:schemeClr val="accent4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A1AD3E-2757-402F-9D45-33F34B092C0C}"/>
              </a:ext>
            </a:extLst>
          </p:cNvPr>
          <p:cNvSpPr txBox="1"/>
          <p:nvPr/>
        </p:nvSpPr>
        <p:spPr>
          <a:xfrm>
            <a:off x="260918" y="4539966"/>
            <a:ext cx="72058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1000">
                <a:solidFill>
                  <a:schemeClr val="accent2"/>
                </a:solidFill>
              </a:rPr>
              <a:t>↑ 75%</a:t>
            </a:r>
          </a:p>
          <a:p>
            <a:pPr algn="ctr"/>
            <a:r>
              <a:rPr lang="et-EE" sz="1400" b="1">
                <a:solidFill>
                  <a:schemeClr val="accent2"/>
                </a:solidFill>
              </a:rPr>
              <a:t>Q1</a:t>
            </a:r>
          </a:p>
          <a:p>
            <a:pPr algn="ctr"/>
            <a:r>
              <a:rPr lang="et-EE" sz="1000">
                <a:solidFill>
                  <a:schemeClr val="accent2"/>
                </a:solidFill>
              </a:rPr>
              <a:t>↓ 25%</a:t>
            </a:r>
            <a:endParaRPr lang="en-US" sz="1000">
              <a:solidFill>
                <a:schemeClr val="accent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CC1754-AED2-4D0F-811A-D943B7FEEB55}"/>
              </a:ext>
            </a:extLst>
          </p:cNvPr>
          <p:cNvSpPr txBox="1"/>
          <p:nvPr/>
        </p:nvSpPr>
        <p:spPr>
          <a:xfrm>
            <a:off x="260918" y="5189711"/>
            <a:ext cx="72058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1000">
                <a:solidFill>
                  <a:schemeClr val="accent2"/>
                </a:solidFill>
              </a:rPr>
              <a:t>↑ 90%</a:t>
            </a:r>
          </a:p>
          <a:p>
            <a:pPr algn="ctr"/>
            <a:r>
              <a:rPr lang="et-EE" sz="1400" b="1">
                <a:solidFill>
                  <a:schemeClr val="accent2"/>
                </a:solidFill>
              </a:rPr>
              <a:t>P10</a:t>
            </a:r>
          </a:p>
          <a:p>
            <a:pPr algn="ctr"/>
            <a:r>
              <a:rPr lang="et-EE" sz="1000">
                <a:solidFill>
                  <a:schemeClr val="accent2"/>
                </a:solidFill>
              </a:rPr>
              <a:t>↓ 10%</a:t>
            </a:r>
            <a:endParaRPr lang="en-US" sz="1000">
              <a:solidFill>
                <a:schemeClr val="accent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7AF1D9-5DEA-43AC-9479-FD058E09BC4A}"/>
              </a:ext>
            </a:extLst>
          </p:cNvPr>
          <p:cNvSpPr txBox="1"/>
          <p:nvPr/>
        </p:nvSpPr>
        <p:spPr>
          <a:xfrm>
            <a:off x="7912577" y="1402080"/>
            <a:ext cx="1057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1200" b="1"/>
              <a:t>Muutus okt 16/17</a:t>
            </a:r>
          </a:p>
        </p:txBody>
      </p:sp>
    </p:spTree>
    <p:extLst>
      <p:ext uri="{BB962C8B-B14F-4D97-AF65-F5344CB8AC3E}">
        <p14:creationId xmlns:p14="http://schemas.microsoft.com/office/powerpoint/2010/main" val="3534615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3627239838"/>
              </p:ext>
            </p:extLst>
          </p:nvPr>
        </p:nvGraphicFramePr>
        <p:xfrm>
          <a:off x="395536" y="836712"/>
          <a:ext cx="8352928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29140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6AF777B-8A1B-4B2F-867C-ECC2E8500D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6005994"/>
              </p:ext>
            </p:extLst>
          </p:nvPr>
        </p:nvGraphicFramePr>
        <p:xfrm>
          <a:off x="696686" y="644434"/>
          <a:ext cx="7933508" cy="57824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78194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260899340"/>
              </p:ext>
            </p:extLst>
          </p:nvPr>
        </p:nvGraphicFramePr>
        <p:xfrm>
          <a:off x="971600" y="764704"/>
          <a:ext cx="6984776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3FB12A4-A46B-4163-8E4F-D632378BA210}"/>
              </a:ext>
            </a:extLst>
          </p:cNvPr>
          <p:cNvSpPr txBox="1"/>
          <p:nvPr/>
        </p:nvSpPr>
        <p:spPr>
          <a:xfrm>
            <a:off x="8113826" y="1931914"/>
            <a:ext cx="720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1400">
                <a:solidFill>
                  <a:schemeClr val="accent2"/>
                </a:solidFill>
              </a:rPr>
              <a:t>+1.5%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85FBE3-1D52-4EEA-AB44-49977C4B7B40}"/>
              </a:ext>
            </a:extLst>
          </p:cNvPr>
          <p:cNvSpPr txBox="1"/>
          <p:nvPr/>
        </p:nvSpPr>
        <p:spPr>
          <a:xfrm>
            <a:off x="8113826" y="2872276"/>
            <a:ext cx="720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1400"/>
              <a:t>+4.8%</a:t>
            </a:r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BEC3E9-56D2-4CFE-B093-CFBC19976320}"/>
              </a:ext>
            </a:extLst>
          </p:cNvPr>
          <p:cNvSpPr txBox="1"/>
          <p:nvPr/>
        </p:nvSpPr>
        <p:spPr>
          <a:xfrm>
            <a:off x="8113826" y="3455131"/>
            <a:ext cx="720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1400">
                <a:solidFill>
                  <a:srgbClr val="C00000"/>
                </a:solidFill>
              </a:rPr>
              <a:t>+6.0%</a:t>
            </a:r>
            <a:endParaRPr lang="en-US" sz="1400">
              <a:solidFill>
                <a:srgbClr val="C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FCF861-3F98-498C-95DA-E2CBB569F03A}"/>
              </a:ext>
            </a:extLst>
          </p:cNvPr>
          <p:cNvSpPr txBox="1"/>
          <p:nvPr/>
        </p:nvSpPr>
        <p:spPr>
          <a:xfrm>
            <a:off x="8113826" y="3762908"/>
            <a:ext cx="720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1400">
                <a:solidFill>
                  <a:srgbClr val="F37122"/>
                </a:solidFill>
              </a:rPr>
              <a:t>+7.4%</a:t>
            </a:r>
            <a:endParaRPr lang="en-US" sz="1400">
              <a:solidFill>
                <a:srgbClr val="F3712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4CA84C-632A-4DF7-BEE7-EB0173747A8F}"/>
              </a:ext>
            </a:extLst>
          </p:cNvPr>
          <p:cNvSpPr txBox="1"/>
          <p:nvPr/>
        </p:nvSpPr>
        <p:spPr>
          <a:xfrm>
            <a:off x="8113826" y="4373334"/>
            <a:ext cx="720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1400"/>
              <a:t>+9.8%</a:t>
            </a:r>
            <a:endParaRPr lang="en-US" sz="14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562D56-17FA-4A56-945E-07A55106AF12}"/>
              </a:ext>
            </a:extLst>
          </p:cNvPr>
          <p:cNvSpPr txBox="1"/>
          <p:nvPr/>
        </p:nvSpPr>
        <p:spPr>
          <a:xfrm>
            <a:off x="7995242" y="4674032"/>
            <a:ext cx="9577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1400">
                <a:solidFill>
                  <a:schemeClr val="accent2"/>
                </a:solidFill>
              </a:rPr>
              <a:t>+12.2%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BD0258-50DA-45B3-A77F-8241B7A2B4D1}"/>
              </a:ext>
            </a:extLst>
          </p:cNvPr>
          <p:cNvSpPr txBox="1"/>
          <p:nvPr/>
        </p:nvSpPr>
        <p:spPr>
          <a:xfrm>
            <a:off x="260918" y="1943818"/>
            <a:ext cx="72058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1000">
                <a:solidFill>
                  <a:schemeClr val="accent2"/>
                </a:solidFill>
              </a:rPr>
              <a:t>↑ 10%</a:t>
            </a:r>
          </a:p>
          <a:p>
            <a:pPr algn="ctr"/>
            <a:r>
              <a:rPr lang="et-EE" sz="1400" b="1">
                <a:solidFill>
                  <a:schemeClr val="accent2"/>
                </a:solidFill>
              </a:rPr>
              <a:t>P90</a:t>
            </a:r>
          </a:p>
          <a:p>
            <a:pPr algn="ctr"/>
            <a:r>
              <a:rPr lang="et-EE" sz="1000">
                <a:solidFill>
                  <a:schemeClr val="accent2"/>
                </a:solidFill>
              </a:rPr>
              <a:t>↓ 90%</a:t>
            </a:r>
            <a:endParaRPr lang="en-US" sz="1000">
              <a:solidFill>
                <a:schemeClr val="accent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3A1254-F0DC-48B2-A179-12150F34BB2A}"/>
              </a:ext>
            </a:extLst>
          </p:cNvPr>
          <p:cNvSpPr txBox="1"/>
          <p:nvPr/>
        </p:nvSpPr>
        <p:spPr>
          <a:xfrm>
            <a:off x="260918" y="3002604"/>
            <a:ext cx="72058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1000">
                <a:solidFill>
                  <a:schemeClr val="accent1">
                    <a:lumMod val="75000"/>
                    <a:lumOff val="25000"/>
                  </a:schemeClr>
                </a:solidFill>
              </a:rPr>
              <a:t>↑ 25%</a:t>
            </a:r>
          </a:p>
          <a:p>
            <a:pPr algn="ctr"/>
            <a:r>
              <a:rPr lang="et-EE" sz="1400" b="1">
                <a:solidFill>
                  <a:schemeClr val="accent1">
                    <a:lumMod val="75000"/>
                    <a:lumOff val="25000"/>
                  </a:schemeClr>
                </a:solidFill>
              </a:rPr>
              <a:t>Q3</a:t>
            </a:r>
          </a:p>
          <a:p>
            <a:pPr algn="ctr"/>
            <a:r>
              <a:rPr lang="et-EE" sz="1000">
                <a:solidFill>
                  <a:schemeClr val="accent1">
                    <a:lumMod val="75000"/>
                    <a:lumOff val="25000"/>
                  </a:schemeClr>
                </a:solidFill>
              </a:rPr>
              <a:t>↓ 75%</a:t>
            </a:r>
            <a:endParaRPr lang="en-US" sz="1000">
              <a:solidFill>
                <a:schemeClr val="accent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D6E741-DF54-48F3-8A41-CC6B8BED781C}"/>
              </a:ext>
            </a:extLst>
          </p:cNvPr>
          <p:cNvSpPr txBox="1"/>
          <p:nvPr/>
        </p:nvSpPr>
        <p:spPr>
          <a:xfrm>
            <a:off x="157859" y="3704653"/>
            <a:ext cx="92670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1000">
                <a:solidFill>
                  <a:schemeClr val="accent4"/>
                </a:solidFill>
              </a:rPr>
              <a:t>↑ 50%</a:t>
            </a:r>
          </a:p>
          <a:p>
            <a:pPr algn="ctr"/>
            <a:r>
              <a:rPr lang="et-EE" sz="1400">
                <a:solidFill>
                  <a:schemeClr val="accent4"/>
                </a:solidFill>
              </a:rPr>
              <a:t>Mediaan</a:t>
            </a:r>
          </a:p>
          <a:p>
            <a:pPr algn="ctr"/>
            <a:r>
              <a:rPr lang="et-EE" sz="1000">
                <a:solidFill>
                  <a:schemeClr val="accent4"/>
                </a:solidFill>
              </a:rPr>
              <a:t>↓ 50%</a:t>
            </a:r>
            <a:endParaRPr lang="en-US" sz="1000">
              <a:solidFill>
                <a:schemeClr val="accent4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5904A7-6088-40AF-A914-AC7355A00E1C}"/>
              </a:ext>
            </a:extLst>
          </p:cNvPr>
          <p:cNvSpPr txBox="1"/>
          <p:nvPr/>
        </p:nvSpPr>
        <p:spPr>
          <a:xfrm>
            <a:off x="260918" y="4410918"/>
            <a:ext cx="72058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1000">
                <a:solidFill>
                  <a:schemeClr val="accent1">
                    <a:lumMod val="75000"/>
                    <a:lumOff val="25000"/>
                  </a:schemeClr>
                </a:solidFill>
              </a:rPr>
              <a:t>↑ 75%</a:t>
            </a:r>
          </a:p>
          <a:p>
            <a:pPr algn="ctr"/>
            <a:r>
              <a:rPr lang="et-EE" sz="1400" b="1">
                <a:solidFill>
                  <a:schemeClr val="accent1">
                    <a:lumMod val="75000"/>
                    <a:lumOff val="25000"/>
                  </a:schemeClr>
                </a:solidFill>
              </a:rPr>
              <a:t>Q1</a:t>
            </a:r>
          </a:p>
          <a:p>
            <a:pPr algn="ctr"/>
            <a:r>
              <a:rPr lang="et-EE" sz="1000">
                <a:solidFill>
                  <a:schemeClr val="accent1">
                    <a:lumMod val="75000"/>
                    <a:lumOff val="25000"/>
                  </a:schemeClr>
                </a:solidFill>
              </a:rPr>
              <a:t>↓ 25%</a:t>
            </a:r>
            <a:endParaRPr lang="en-US" sz="1000">
              <a:solidFill>
                <a:schemeClr val="accent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9B61E0-39EF-481F-A7F5-DF030EC3BA45}"/>
              </a:ext>
            </a:extLst>
          </p:cNvPr>
          <p:cNvSpPr txBox="1"/>
          <p:nvPr/>
        </p:nvSpPr>
        <p:spPr>
          <a:xfrm>
            <a:off x="260918" y="5060663"/>
            <a:ext cx="72058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1000">
                <a:solidFill>
                  <a:schemeClr val="accent2"/>
                </a:solidFill>
              </a:rPr>
              <a:t>↑ 90%</a:t>
            </a:r>
          </a:p>
          <a:p>
            <a:pPr algn="ctr"/>
            <a:r>
              <a:rPr lang="et-EE" sz="1400" b="1">
                <a:solidFill>
                  <a:schemeClr val="accent2"/>
                </a:solidFill>
              </a:rPr>
              <a:t>P10</a:t>
            </a:r>
          </a:p>
          <a:p>
            <a:pPr algn="ctr"/>
            <a:r>
              <a:rPr lang="et-EE" sz="1000">
                <a:solidFill>
                  <a:schemeClr val="accent2"/>
                </a:solidFill>
              </a:rPr>
              <a:t>↓ 10%</a:t>
            </a:r>
            <a:endParaRPr lang="en-US" sz="1000">
              <a:solidFill>
                <a:schemeClr val="accent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EF790C-116A-4C47-BC27-0F1FF618E695}"/>
              </a:ext>
            </a:extLst>
          </p:cNvPr>
          <p:cNvSpPr txBox="1"/>
          <p:nvPr/>
        </p:nvSpPr>
        <p:spPr>
          <a:xfrm>
            <a:off x="7912577" y="1402080"/>
            <a:ext cx="1057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1200" b="1"/>
              <a:t>Muutus okt 16/17</a:t>
            </a:r>
          </a:p>
        </p:txBody>
      </p:sp>
    </p:spTree>
    <p:extLst>
      <p:ext uri="{BB962C8B-B14F-4D97-AF65-F5344CB8AC3E}">
        <p14:creationId xmlns:p14="http://schemas.microsoft.com/office/powerpoint/2010/main" val="2327228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FF3C9B9-37DE-4E8F-A2A4-EACC4865FE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399343"/>
              </p:ext>
            </p:extLst>
          </p:nvPr>
        </p:nvGraphicFramePr>
        <p:xfrm>
          <a:off x="496389" y="757646"/>
          <a:ext cx="8325394" cy="5765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9ADC8813-3DA5-40F0-A29B-DE5C9B48B5F5}"/>
              </a:ext>
            </a:extLst>
          </p:cNvPr>
          <p:cNvSpPr txBox="1"/>
          <p:nvPr/>
        </p:nvSpPr>
        <p:spPr>
          <a:xfrm>
            <a:off x="7297783" y="5065039"/>
            <a:ext cx="1349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200">
                <a:solidFill>
                  <a:schemeClr val="accent2"/>
                </a:solidFill>
              </a:rPr>
              <a:t>Keskmine </a:t>
            </a:r>
            <a:r>
              <a:rPr lang="et-EE">
                <a:solidFill>
                  <a:schemeClr val="accent2"/>
                </a:solidFill>
              </a:rPr>
              <a:t>956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05CDEC-BDD3-42E1-B5B0-CCBA06670C09}"/>
              </a:ext>
            </a:extLst>
          </p:cNvPr>
          <p:cNvSpPr txBox="1"/>
          <p:nvPr/>
        </p:nvSpPr>
        <p:spPr>
          <a:xfrm>
            <a:off x="6905897" y="4602481"/>
            <a:ext cx="191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1200">
                <a:solidFill>
                  <a:schemeClr val="accent1"/>
                </a:solidFill>
              </a:rPr>
              <a:t>Keskmine </a:t>
            </a:r>
            <a:r>
              <a:rPr lang="et-EE">
                <a:solidFill>
                  <a:schemeClr val="accent1"/>
                </a:solidFill>
              </a:rPr>
              <a:t>1013</a:t>
            </a:r>
          </a:p>
        </p:txBody>
      </p:sp>
    </p:spTree>
    <p:extLst>
      <p:ext uri="{BB962C8B-B14F-4D97-AF65-F5344CB8AC3E}">
        <p14:creationId xmlns:p14="http://schemas.microsoft.com/office/powerpoint/2010/main" val="2159677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2515683425"/>
              </p:ext>
            </p:extLst>
          </p:nvPr>
        </p:nvGraphicFramePr>
        <p:xfrm>
          <a:off x="756611" y="804035"/>
          <a:ext cx="7630778" cy="5249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8814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1799727-B8EB-452D-8ED0-62AED95D78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8708961"/>
              </p:ext>
            </p:extLst>
          </p:nvPr>
        </p:nvGraphicFramePr>
        <p:xfrm>
          <a:off x="731519" y="766354"/>
          <a:ext cx="8098971" cy="5416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C80883C-BBA7-43F8-9240-FE921839321A}"/>
              </a:ext>
            </a:extLst>
          </p:cNvPr>
          <p:cNvSpPr txBox="1"/>
          <p:nvPr/>
        </p:nvSpPr>
        <p:spPr>
          <a:xfrm>
            <a:off x="1410789" y="6244046"/>
            <a:ext cx="67926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200"/>
              <a:t>Töötajad, kes hindavad oma toimetulekut keskmiseks, teenisid keskmiselt 976 eurot kätte.</a:t>
            </a:r>
          </a:p>
        </p:txBody>
      </p:sp>
    </p:spTree>
    <p:extLst>
      <p:ext uri="{BB962C8B-B14F-4D97-AF65-F5344CB8AC3E}">
        <p14:creationId xmlns:p14="http://schemas.microsoft.com/office/powerpoint/2010/main" val="14033466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algainfo uus">
      <a:dk1>
        <a:sysClr val="windowText" lastClr="000000"/>
      </a:dk1>
      <a:lt1>
        <a:sysClr val="window" lastClr="FFFFFF"/>
      </a:lt1>
      <a:dk2>
        <a:srgbClr val="282A2C"/>
      </a:dk2>
      <a:lt2>
        <a:srgbClr val="FFFFFF"/>
      </a:lt2>
      <a:accent1>
        <a:srgbClr val="282A2C"/>
      </a:accent1>
      <a:accent2>
        <a:srgbClr val="7B8690"/>
      </a:accent2>
      <a:accent3>
        <a:srgbClr val="B2BCCB"/>
      </a:accent3>
      <a:accent4>
        <a:srgbClr val="F37122"/>
      </a:accent4>
      <a:accent5>
        <a:srgbClr val="C65E00"/>
      </a:accent5>
      <a:accent6>
        <a:srgbClr val="3AB54A"/>
      </a:accent6>
      <a:hlink>
        <a:srgbClr val="F37122"/>
      </a:hlink>
      <a:folHlink>
        <a:srgbClr val="C65E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2930</TotalTime>
  <Words>263</Words>
  <Application>Microsoft Office PowerPoint</Application>
  <PresentationFormat>On-screen Show (4:3)</PresentationFormat>
  <Paragraphs>98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Netotootasu_ootused_ST1718</dc:title>
  <dc:creator>Kadri Seeder</dc:creator>
  <cp:lastModifiedBy>Kadri Seeder</cp:lastModifiedBy>
  <cp:revision>128</cp:revision>
  <dcterms:created xsi:type="dcterms:W3CDTF">2017-12-07T13:43:51Z</dcterms:created>
  <dcterms:modified xsi:type="dcterms:W3CDTF">2017-12-19T06:44:39Z</dcterms:modified>
</cp:coreProperties>
</file>