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1.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9.xml" ContentType="application/vnd.openxmlformats-officedocument.drawingml.chart+xml"/>
  <Override PartName="/ppt/charts/style2.xml" ContentType="application/vnd.ms-office.chartstyle+xml"/>
  <Override PartName="/ppt/charts/colors2.xml" ContentType="application/vnd.ms-office.chartcolorstyle+xml"/>
  <Override PartName="/ppt/charts/chart10.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1484" r:id="rId2"/>
    <p:sldId id="1682" r:id="rId3"/>
    <p:sldId id="1683" r:id="rId4"/>
    <p:sldId id="1488" r:id="rId5"/>
    <p:sldId id="1686" r:id="rId6"/>
    <p:sldId id="1649" r:id="rId7"/>
    <p:sldId id="1661" r:id="rId8"/>
    <p:sldId id="1495" r:id="rId9"/>
    <p:sldId id="1494" r:id="rId10"/>
    <p:sldId id="1634" r:id="rId11"/>
  </p:sldIdLst>
  <p:sldSz cx="9144000" cy="6858000" type="screen4x3"/>
  <p:notesSz cx="6667500" cy="9904413"/>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472A"/>
    <a:srgbClr val="F37122"/>
    <a:srgbClr val="83C2EB"/>
    <a:srgbClr val="EAF0F7"/>
    <a:srgbClr val="467299"/>
    <a:srgbClr val="66FF33"/>
    <a:srgbClr val="3366FF"/>
    <a:srgbClr val="00FF00"/>
    <a:srgbClr val="0000FF"/>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1" autoAdjust="0"/>
    <p:restoredTop sz="91686" autoAdjust="0"/>
  </p:normalViewPr>
  <p:slideViewPr>
    <p:cSldViewPr>
      <p:cViewPr varScale="1">
        <p:scale>
          <a:sx n="101" d="100"/>
          <a:sy n="101" d="100"/>
        </p:scale>
        <p:origin x="1434" y="102"/>
      </p:cViewPr>
      <p:guideLst>
        <p:guide orient="horz" pos="2160"/>
        <p:guide pos="2880"/>
      </p:guideLst>
    </p:cSldViewPr>
  </p:slideViewPr>
  <p:outlineViewPr>
    <p:cViewPr>
      <p:scale>
        <a:sx n="33" d="100"/>
        <a:sy n="33" d="100"/>
      </p:scale>
      <p:origin x="0" y="-1101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2.xml"/><Relationship Id="rId1" Type="http://schemas.microsoft.com/office/2011/relationships/chartStyle" Target="style2.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accent1"/>
                </a:solidFill>
                <a:latin typeface="+mn-lt"/>
                <a:ea typeface="+mn-ea"/>
                <a:cs typeface="+mn-cs"/>
              </a:defRPr>
            </a:pPr>
            <a:r>
              <a:rPr lang="en-US" sz="1200" b="1">
                <a:solidFill>
                  <a:schemeClr val="accent1"/>
                </a:solidFill>
              </a:rPr>
              <a:t>Brutokuutöötasu organisatsioonides</a:t>
            </a:r>
            <a:endParaRPr lang="et-EE" sz="1200" b="1">
              <a:solidFill>
                <a:schemeClr val="accent1"/>
              </a:solidFill>
            </a:endParaRPr>
          </a:p>
        </c:rich>
      </c:tx>
      <c:overlay val="0"/>
      <c:spPr>
        <a:noFill/>
        <a:ln>
          <a:noFill/>
        </a:ln>
        <a:effectLst/>
      </c:spPr>
    </c:title>
    <c:autoTitleDeleted val="0"/>
    <c:plotArea>
      <c:layout>
        <c:manualLayout>
          <c:layoutTarget val="inner"/>
          <c:xMode val="edge"/>
          <c:yMode val="edge"/>
          <c:x val="0.16732001241780262"/>
          <c:y val="0.11377265003342071"/>
          <c:w val="0.78339683346033362"/>
          <c:h val="0.812701594176239"/>
        </c:manualLayout>
      </c:layout>
      <c:stockChart>
        <c:ser>
          <c:idx val="0"/>
          <c:order val="0"/>
          <c:tx>
            <c:strRef>
              <c:f>Sheet1!$B$1</c:f>
              <c:strCache>
                <c:ptCount val="1"/>
                <c:pt idx="0">
                  <c:v>Kvartiil 25</c:v>
                </c:pt>
              </c:strCache>
            </c:strRef>
          </c:tx>
          <c:spPr>
            <a:ln w="28575" cap="rnd">
              <a:noFill/>
              <a:round/>
            </a:ln>
            <a:effectLst/>
          </c:spPr>
          <c:marker>
            <c:symbol val="none"/>
          </c:marker>
          <c:dLbls>
            <c:spPr>
              <a:solidFill>
                <a:schemeClr val="bg1"/>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Sheet1!$B$2:$B$3</c:f>
              <c:numCache>
                <c:formatCode>0</c:formatCode>
                <c:ptCount val="2"/>
                <c:pt idx="0">
                  <c:v>945.73903508771946</c:v>
                </c:pt>
                <c:pt idx="1">
                  <c:v>1045.314090909091</c:v>
                </c:pt>
              </c:numCache>
            </c:numRef>
          </c:val>
          <c:smooth val="0"/>
          <c:extLst>
            <c:ext xmlns:c16="http://schemas.microsoft.com/office/drawing/2014/chart" uri="{C3380CC4-5D6E-409C-BE32-E72D297353CC}">
              <c16:uniqueId val="{00000000-A21C-4BCD-B43D-9A773DE9ACAC}"/>
            </c:ext>
          </c:extLst>
        </c:ser>
        <c:ser>
          <c:idx val="1"/>
          <c:order val="1"/>
          <c:tx>
            <c:strRef>
              <c:f>Sheet1!$C$1</c:f>
              <c:strCache>
                <c:ptCount val="1"/>
                <c:pt idx="0">
                  <c:v>Protsentiil 90</c:v>
                </c:pt>
              </c:strCache>
            </c:strRef>
          </c:tx>
          <c:spPr>
            <a:ln w="28575" cap="rnd">
              <a:noFill/>
              <a:round/>
            </a:ln>
            <a:effectLst/>
          </c:spPr>
          <c:marker>
            <c:symbol val="none"/>
          </c:marker>
          <c:dLbls>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Sheet1!$C$2:$C$3</c:f>
              <c:numCache>
                <c:formatCode>0</c:formatCode>
                <c:ptCount val="2"/>
                <c:pt idx="0">
                  <c:v>1353</c:v>
                </c:pt>
                <c:pt idx="1">
                  <c:v>1546</c:v>
                </c:pt>
              </c:numCache>
            </c:numRef>
          </c:val>
          <c:smooth val="0"/>
          <c:extLst>
            <c:ext xmlns:c16="http://schemas.microsoft.com/office/drawing/2014/chart" uri="{C3380CC4-5D6E-409C-BE32-E72D297353CC}">
              <c16:uniqueId val="{00000001-A21C-4BCD-B43D-9A773DE9ACAC}"/>
            </c:ext>
          </c:extLst>
        </c:ser>
        <c:ser>
          <c:idx val="2"/>
          <c:order val="2"/>
          <c:tx>
            <c:strRef>
              <c:f>Sheet1!$D$1</c:f>
              <c:strCache>
                <c:ptCount val="1"/>
                <c:pt idx="0">
                  <c:v>Protsentiil 10</c:v>
                </c:pt>
              </c:strCache>
            </c:strRef>
          </c:tx>
          <c:spPr>
            <a:ln w="28575" cap="rnd">
              <a:noFill/>
              <a:round/>
            </a:ln>
            <a:effectLst/>
          </c:spPr>
          <c:marker>
            <c:symbol val="none"/>
          </c:marker>
          <c:dLbls>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Sheet1!$D$2:$D$3</c:f>
              <c:numCache>
                <c:formatCode>0</c:formatCode>
                <c:ptCount val="2"/>
                <c:pt idx="0">
                  <c:v>843.66120000000001</c:v>
                </c:pt>
                <c:pt idx="1">
                  <c:v>937.19882352941192</c:v>
                </c:pt>
              </c:numCache>
            </c:numRef>
          </c:val>
          <c:smooth val="0"/>
          <c:extLst>
            <c:ext xmlns:c16="http://schemas.microsoft.com/office/drawing/2014/chart" uri="{C3380CC4-5D6E-409C-BE32-E72D297353CC}">
              <c16:uniqueId val="{00000002-A21C-4BCD-B43D-9A773DE9ACAC}"/>
            </c:ext>
          </c:extLst>
        </c:ser>
        <c:ser>
          <c:idx val="3"/>
          <c:order val="3"/>
          <c:tx>
            <c:strRef>
              <c:f>Sheet1!$E$1</c:f>
              <c:strCache>
                <c:ptCount val="1"/>
                <c:pt idx="0">
                  <c:v>Kvartiil 75</c:v>
                </c:pt>
              </c:strCache>
            </c:strRef>
          </c:tx>
          <c:spPr>
            <a:ln w="28575" cap="rnd">
              <a:noFill/>
              <a:round/>
            </a:ln>
            <a:effectLst/>
          </c:spPr>
          <c:marker>
            <c:symbol val="none"/>
          </c:marker>
          <c:dLbls>
            <c:spPr>
              <a:solidFill>
                <a:schemeClr val="bg1"/>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Sheet1!$E$2:$E$3</c:f>
              <c:numCache>
                <c:formatCode>0</c:formatCode>
                <c:ptCount val="2"/>
                <c:pt idx="0">
                  <c:v>1277.5</c:v>
                </c:pt>
                <c:pt idx="1">
                  <c:v>1275</c:v>
                </c:pt>
              </c:numCache>
            </c:numRef>
          </c:val>
          <c:smooth val="0"/>
          <c:extLst>
            <c:ext xmlns:c16="http://schemas.microsoft.com/office/drawing/2014/chart" uri="{C3380CC4-5D6E-409C-BE32-E72D297353CC}">
              <c16:uniqueId val="{00000003-A21C-4BCD-B43D-9A773DE9ACAC}"/>
            </c:ext>
          </c:extLst>
        </c:ser>
        <c:dLbls>
          <c:showLegendKey val="0"/>
          <c:showVal val="0"/>
          <c:showCatName val="0"/>
          <c:showSerName val="0"/>
          <c:showPercent val="0"/>
          <c:showBubbleSize val="0"/>
        </c:dLbls>
        <c:hiLowLines>
          <c:spPr>
            <a:ln w="22225" cap="flat" cmpd="sng" algn="ctr">
              <a:solidFill>
                <a:schemeClr val="accent1"/>
              </a:solidFill>
              <a:round/>
              <a:headEnd type="oval"/>
              <a:tailEnd type="oval"/>
            </a:ln>
            <a:effectLst/>
          </c:spPr>
        </c:hiLowLines>
        <c:upDownBars>
          <c:gapWidth val="150"/>
          <c:upBars>
            <c:spPr>
              <a:solidFill>
                <a:schemeClr val="accent1"/>
              </a:solidFill>
              <a:ln w="9525" cap="flat" cmpd="sng" algn="ctr">
                <a:noFill/>
                <a:round/>
              </a:ln>
              <a:effectLst/>
            </c:spPr>
          </c:upBars>
          <c:downBars>
            <c:spPr>
              <a:solidFill>
                <a:schemeClr val="accent6"/>
              </a:solidFill>
              <a:ln w="9525" cap="flat" cmpd="sng" algn="ctr">
                <a:solidFill>
                  <a:schemeClr val="tx1">
                    <a:lumMod val="65000"/>
                    <a:lumOff val="35000"/>
                  </a:schemeClr>
                </a:solidFill>
                <a:round/>
              </a:ln>
              <a:effectLst/>
            </c:spPr>
          </c:downBars>
        </c:upDownBars>
        <c:axId val="178158208"/>
        <c:axId val="178168192"/>
      </c:stockChart>
      <c:catAx>
        <c:axId val="1781582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t-EE"/>
          </a:p>
        </c:txPr>
        <c:crossAx val="178168192"/>
        <c:crosses val="autoZero"/>
        <c:auto val="1"/>
        <c:lblAlgn val="ctr"/>
        <c:lblOffset val="100"/>
        <c:noMultiLvlLbl val="0"/>
      </c:catAx>
      <c:valAx>
        <c:axId val="178168192"/>
        <c:scaling>
          <c:orientation val="minMax"/>
          <c:max val="1800"/>
        </c:scaling>
        <c:delete val="0"/>
        <c:axPos val="l"/>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t-EE"/>
          </a:p>
        </c:txPr>
        <c:crossAx val="178158208"/>
        <c:crosses val="autoZero"/>
        <c:crossBetween val="between"/>
      </c:valAx>
      <c:spPr>
        <a:noFill/>
        <a:ln>
          <a:noFill/>
        </a:ln>
        <a:effectLst/>
      </c:spPr>
    </c:plotArea>
    <c:plotVisOnly val="1"/>
    <c:dispBlanksAs val="gap"/>
    <c:showDLblsOverMax val="0"/>
  </c:chart>
  <c:spPr>
    <a:noFill/>
    <a:ln w="3175">
      <a:solidFill>
        <a:schemeClr val="bg1">
          <a:lumMod val="85000"/>
        </a:schemeClr>
      </a:solidFill>
    </a:ln>
    <a:effectLst/>
  </c:spPr>
  <c:txPr>
    <a:bodyPr/>
    <a:lstStyle/>
    <a:p>
      <a:pPr>
        <a:defRPr sz="1100"/>
      </a:pPr>
      <a:endParaRPr lang="et-EE"/>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0"/>
    <c:plotArea>
      <c:layout/>
      <c:barChart>
        <c:barDir val="col"/>
        <c:grouping val="stacked"/>
        <c:varyColors val="0"/>
        <c:ser>
          <c:idx val="0"/>
          <c:order val="0"/>
          <c:tx>
            <c:strRef>
              <c:f>Sheet1!$A$2</c:f>
              <c:strCache>
                <c:ptCount val="1"/>
                <c:pt idx="0">
                  <c:v>Protsentiil</c:v>
                </c:pt>
              </c:strCache>
            </c:strRef>
          </c:tx>
          <c:spPr>
            <a:noFill/>
            <a:ln w="6350">
              <a:solidFill>
                <a:schemeClr val="bg1">
                  <a:lumMod val="85000"/>
                </a:schemeClr>
              </a:solidFill>
            </a:ln>
          </c:spPr>
          <c:invertIfNegative val="0"/>
          <c:cat>
            <c:strRef>
              <c:f>Sheet1!$B$1</c:f>
              <c:strCache>
                <c:ptCount val="1"/>
                <c:pt idx="0">
                  <c:v>Series 1</c:v>
                </c:pt>
              </c:strCache>
            </c:strRef>
          </c:cat>
          <c:val>
            <c:numRef>
              <c:f>Sheet1!$B$2</c:f>
              <c:numCache>
                <c:formatCode>General</c:formatCode>
                <c:ptCount val="1"/>
                <c:pt idx="0">
                  <c:v>10</c:v>
                </c:pt>
              </c:numCache>
            </c:numRef>
          </c:val>
          <c:extLst>
            <c:ext xmlns:c16="http://schemas.microsoft.com/office/drawing/2014/chart" uri="{C3380CC4-5D6E-409C-BE32-E72D297353CC}">
              <c16:uniqueId val="{00000000-C6E4-4364-8CB0-3F06B6896AF8}"/>
            </c:ext>
          </c:extLst>
        </c:ser>
        <c:ser>
          <c:idx val="1"/>
          <c:order val="1"/>
          <c:tx>
            <c:strRef>
              <c:f>Sheet1!$A$3</c:f>
              <c:strCache>
                <c:ptCount val="1"/>
                <c:pt idx="0">
                  <c:v>Kvartiil 75</c:v>
                </c:pt>
              </c:strCache>
            </c:strRef>
          </c:tx>
          <c:spPr>
            <a:noFill/>
            <a:ln w="6350">
              <a:solidFill>
                <a:schemeClr val="bg1">
                  <a:lumMod val="85000"/>
                </a:schemeClr>
              </a:solidFill>
            </a:ln>
          </c:spPr>
          <c:invertIfNegative val="0"/>
          <c:cat>
            <c:strRef>
              <c:f>Sheet1!$B$1</c:f>
              <c:strCache>
                <c:ptCount val="1"/>
                <c:pt idx="0">
                  <c:v>Series 1</c:v>
                </c:pt>
              </c:strCache>
            </c:strRef>
          </c:cat>
          <c:val>
            <c:numRef>
              <c:f>Sheet1!$B$3</c:f>
              <c:numCache>
                <c:formatCode>General</c:formatCode>
                <c:ptCount val="1"/>
                <c:pt idx="0">
                  <c:v>15</c:v>
                </c:pt>
              </c:numCache>
            </c:numRef>
          </c:val>
          <c:extLst>
            <c:ext xmlns:c16="http://schemas.microsoft.com/office/drawing/2014/chart" uri="{C3380CC4-5D6E-409C-BE32-E72D297353CC}">
              <c16:uniqueId val="{00000001-C6E4-4364-8CB0-3F06B6896AF8}"/>
            </c:ext>
          </c:extLst>
        </c:ser>
        <c:ser>
          <c:idx val="2"/>
          <c:order val="2"/>
          <c:tx>
            <c:strRef>
              <c:f>Sheet1!$A$4</c:f>
              <c:strCache>
                <c:ptCount val="1"/>
                <c:pt idx="0">
                  <c:v>Mediaan</c:v>
                </c:pt>
              </c:strCache>
            </c:strRef>
          </c:tx>
          <c:spPr>
            <a:solidFill>
              <a:schemeClr val="accent2"/>
            </a:solidFill>
            <a:ln w="6350">
              <a:solidFill>
                <a:schemeClr val="bg1">
                  <a:lumMod val="85000"/>
                </a:schemeClr>
              </a:solidFill>
            </a:ln>
          </c:spPr>
          <c:invertIfNegative val="0"/>
          <c:cat>
            <c:strRef>
              <c:f>Sheet1!$B$1</c:f>
              <c:strCache>
                <c:ptCount val="1"/>
                <c:pt idx="0">
                  <c:v>Series 1</c:v>
                </c:pt>
              </c:strCache>
            </c:strRef>
          </c:cat>
          <c:val>
            <c:numRef>
              <c:f>Sheet1!$B$4</c:f>
              <c:numCache>
                <c:formatCode>General</c:formatCode>
                <c:ptCount val="1"/>
                <c:pt idx="0">
                  <c:v>25</c:v>
                </c:pt>
              </c:numCache>
            </c:numRef>
          </c:val>
          <c:extLst>
            <c:ext xmlns:c16="http://schemas.microsoft.com/office/drawing/2014/chart" uri="{C3380CC4-5D6E-409C-BE32-E72D297353CC}">
              <c16:uniqueId val="{00000002-C6E4-4364-8CB0-3F06B6896AF8}"/>
            </c:ext>
          </c:extLst>
        </c:ser>
        <c:ser>
          <c:idx val="3"/>
          <c:order val="3"/>
          <c:tx>
            <c:strRef>
              <c:f>Sheet1!$A$5</c:f>
              <c:strCache>
                <c:ptCount val="1"/>
                <c:pt idx="0">
                  <c:v>Mediaan</c:v>
                </c:pt>
              </c:strCache>
            </c:strRef>
          </c:tx>
          <c:spPr>
            <a:solidFill>
              <a:schemeClr val="accent2"/>
            </a:solidFill>
            <a:ln w="6350">
              <a:solidFill>
                <a:schemeClr val="bg1">
                  <a:lumMod val="85000"/>
                </a:schemeClr>
              </a:solidFill>
            </a:ln>
          </c:spPr>
          <c:invertIfNegative val="0"/>
          <c:dPt>
            <c:idx val="0"/>
            <c:invertIfNegative val="0"/>
            <c:bubble3D val="0"/>
            <c:extLst>
              <c:ext xmlns:c16="http://schemas.microsoft.com/office/drawing/2014/chart" uri="{C3380CC4-5D6E-409C-BE32-E72D297353CC}">
                <c16:uniqueId val="{00000000-09BE-4197-BFB8-0B34432D77AD}"/>
              </c:ext>
            </c:extLst>
          </c:dPt>
          <c:cat>
            <c:strRef>
              <c:f>Sheet1!$B$1</c:f>
              <c:strCache>
                <c:ptCount val="1"/>
                <c:pt idx="0">
                  <c:v>Series 1</c:v>
                </c:pt>
              </c:strCache>
            </c:strRef>
          </c:cat>
          <c:val>
            <c:numRef>
              <c:f>Sheet1!$B$5</c:f>
              <c:numCache>
                <c:formatCode>General</c:formatCode>
                <c:ptCount val="1"/>
                <c:pt idx="0">
                  <c:v>25</c:v>
                </c:pt>
              </c:numCache>
            </c:numRef>
          </c:val>
          <c:extLst>
            <c:ext xmlns:c16="http://schemas.microsoft.com/office/drawing/2014/chart" uri="{C3380CC4-5D6E-409C-BE32-E72D297353CC}">
              <c16:uniqueId val="{00000003-C6E4-4364-8CB0-3F06B6896AF8}"/>
            </c:ext>
          </c:extLst>
        </c:ser>
        <c:ser>
          <c:idx val="4"/>
          <c:order val="4"/>
          <c:tx>
            <c:strRef>
              <c:f>Sheet1!$A$6</c:f>
              <c:strCache>
                <c:ptCount val="1"/>
                <c:pt idx="0">
                  <c:v>Kvartiil 25</c:v>
                </c:pt>
              </c:strCache>
            </c:strRef>
          </c:tx>
          <c:spPr>
            <a:noFill/>
            <a:ln w="6350">
              <a:solidFill>
                <a:schemeClr val="bg1">
                  <a:lumMod val="85000"/>
                </a:schemeClr>
              </a:solidFill>
            </a:ln>
          </c:spPr>
          <c:invertIfNegative val="0"/>
          <c:cat>
            <c:strRef>
              <c:f>Sheet1!$B$1</c:f>
              <c:strCache>
                <c:ptCount val="1"/>
                <c:pt idx="0">
                  <c:v>Series 1</c:v>
                </c:pt>
              </c:strCache>
            </c:strRef>
          </c:cat>
          <c:val>
            <c:numRef>
              <c:f>Sheet1!$B$6</c:f>
              <c:numCache>
                <c:formatCode>General</c:formatCode>
                <c:ptCount val="1"/>
                <c:pt idx="0">
                  <c:v>15</c:v>
                </c:pt>
              </c:numCache>
            </c:numRef>
          </c:val>
          <c:extLst>
            <c:ext xmlns:c16="http://schemas.microsoft.com/office/drawing/2014/chart" uri="{C3380CC4-5D6E-409C-BE32-E72D297353CC}">
              <c16:uniqueId val="{00000004-C6E4-4364-8CB0-3F06B6896AF8}"/>
            </c:ext>
          </c:extLst>
        </c:ser>
        <c:ser>
          <c:idx val="5"/>
          <c:order val="5"/>
          <c:tx>
            <c:strRef>
              <c:f>Sheet1!$A$7</c:f>
              <c:strCache>
                <c:ptCount val="1"/>
                <c:pt idx="0">
                  <c:v>Protsentiil</c:v>
                </c:pt>
              </c:strCache>
            </c:strRef>
          </c:tx>
          <c:spPr>
            <a:noFill/>
            <a:ln w="6350">
              <a:solidFill>
                <a:schemeClr val="bg1">
                  <a:lumMod val="85000"/>
                </a:schemeClr>
              </a:solidFill>
            </a:ln>
          </c:spPr>
          <c:invertIfNegative val="0"/>
          <c:cat>
            <c:strRef>
              <c:f>Sheet1!$B$1</c:f>
              <c:strCache>
                <c:ptCount val="1"/>
                <c:pt idx="0">
                  <c:v>Series 1</c:v>
                </c:pt>
              </c:strCache>
            </c:strRef>
          </c:cat>
          <c:val>
            <c:numRef>
              <c:f>Sheet1!$B$7</c:f>
              <c:numCache>
                <c:formatCode>General</c:formatCode>
                <c:ptCount val="1"/>
                <c:pt idx="0">
                  <c:v>10</c:v>
                </c:pt>
              </c:numCache>
            </c:numRef>
          </c:val>
          <c:extLst>
            <c:ext xmlns:c16="http://schemas.microsoft.com/office/drawing/2014/chart" uri="{C3380CC4-5D6E-409C-BE32-E72D297353CC}">
              <c16:uniqueId val="{00000005-C6E4-4364-8CB0-3F06B6896AF8}"/>
            </c:ext>
          </c:extLst>
        </c:ser>
        <c:dLbls>
          <c:showLegendKey val="0"/>
          <c:showVal val="0"/>
          <c:showCatName val="0"/>
          <c:showSerName val="0"/>
          <c:showPercent val="0"/>
          <c:showBubbleSize val="0"/>
        </c:dLbls>
        <c:gapWidth val="150"/>
        <c:overlap val="100"/>
        <c:axId val="162691328"/>
        <c:axId val="162693120"/>
      </c:barChart>
      <c:catAx>
        <c:axId val="162691328"/>
        <c:scaling>
          <c:orientation val="minMax"/>
        </c:scaling>
        <c:delete val="1"/>
        <c:axPos val="b"/>
        <c:numFmt formatCode="General" sourceLinked="0"/>
        <c:majorTickMark val="out"/>
        <c:minorTickMark val="none"/>
        <c:tickLblPos val="none"/>
        <c:crossAx val="162693120"/>
        <c:crosses val="autoZero"/>
        <c:auto val="1"/>
        <c:lblAlgn val="ctr"/>
        <c:lblOffset val="100"/>
        <c:noMultiLvlLbl val="0"/>
      </c:catAx>
      <c:valAx>
        <c:axId val="162693120"/>
        <c:scaling>
          <c:orientation val="minMax"/>
        </c:scaling>
        <c:delete val="1"/>
        <c:axPos val="l"/>
        <c:numFmt formatCode="General" sourceLinked="1"/>
        <c:majorTickMark val="out"/>
        <c:minorTickMark val="none"/>
        <c:tickLblPos val="nextTo"/>
        <c:crossAx val="162691328"/>
        <c:crosses val="autoZero"/>
        <c:crossBetween val="between"/>
      </c:valAx>
      <c:spPr>
        <a:noFill/>
        <a:ln w="25400">
          <a:noFill/>
        </a:ln>
      </c:spPr>
    </c:plotArea>
    <c:plotVisOnly val="1"/>
    <c:dispBlanksAs val="gap"/>
    <c:showDLblsOverMax val="0"/>
  </c:chart>
  <c:spPr>
    <a:ln>
      <a:noFill/>
    </a:ln>
  </c:spPr>
  <c:txPr>
    <a:bodyPr/>
    <a:lstStyle/>
    <a:p>
      <a:pPr>
        <a:defRPr sz="1800"/>
      </a:pPr>
      <a:endParaRPr lang="et-EE"/>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accent1"/>
                </a:solidFill>
                <a:latin typeface="+mn-lt"/>
                <a:ea typeface="+mn-ea"/>
                <a:cs typeface="+mn-cs"/>
              </a:defRPr>
            </a:pPr>
            <a:r>
              <a:rPr lang="en-US" sz="1100" b="1">
                <a:solidFill>
                  <a:schemeClr val="accent1"/>
                </a:solidFill>
              </a:rPr>
              <a:t>Töötajate brutokuutöötasu</a:t>
            </a:r>
            <a:endParaRPr lang="et-EE" sz="1100" b="1">
              <a:solidFill>
                <a:schemeClr val="accent1"/>
              </a:solidFill>
            </a:endParaRPr>
          </a:p>
        </c:rich>
      </c:tx>
      <c:overlay val="0"/>
      <c:spPr>
        <a:noFill/>
        <a:ln>
          <a:noFill/>
        </a:ln>
        <a:effectLst/>
      </c:spPr>
    </c:title>
    <c:autoTitleDeleted val="0"/>
    <c:plotArea>
      <c:layout>
        <c:manualLayout>
          <c:layoutTarget val="inner"/>
          <c:xMode val="edge"/>
          <c:yMode val="edge"/>
          <c:x val="0.18724518810148733"/>
          <c:y val="0.11377314814814815"/>
          <c:w val="0.7618288859725868"/>
          <c:h val="0.81264467592592604"/>
        </c:manualLayout>
      </c:layout>
      <c:stockChart>
        <c:ser>
          <c:idx val="0"/>
          <c:order val="0"/>
          <c:tx>
            <c:strRef>
              <c:f>Sheet1!$B$1</c:f>
              <c:strCache>
                <c:ptCount val="1"/>
                <c:pt idx="0">
                  <c:v>Kvartiil 25</c:v>
                </c:pt>
              </c:strCache>
            </c:strRef>
          </c:tx>
          <c:spPr>
            <a:ln w="28575" cap="rnd">
              <a:noFill/>
              <a:round/>
            </a:ln>
            <a:effectLst/>
          </c:spPr>
          <c:marker>
            <c:symbol val="none"/>
          </c:marker>
          <c:dLbls>
            <c:spPr>
              <a:solidFill>
                <a:schemeClr val="bg1"/>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Sheet1!$B$2:$B$3</c:f>
              <c:numCache>
                <c:formatCode>0</c:formatCode>
                <c:ptCount val="2"/>
                <c:pt idx="0">
                  <c:v>739.17750000000012</c:v>
                </c:pt>
                <c:pt idx="1">
                  <c:v>880.43499999999995</c:v>
                </c:pt>
              </c:numCache>
            </c:numRef>
          </c:val>
          <c:smooth val="0"/>
          <c:extLst>
            <c:ext xmlns:c16="http://schemas.microsoft.com/office/drawing/2014/chart" uri="{C3380CC4-5D6E-409C-BE32-E72D297353CC}">
              <c16:uniqueId val="{00000000-6F4F-4ED6-89B9-511049DDA597}"/>
            </c:ext>
          </c:extLst>
        </c:ser>
        <c:ser>
          <c:idx val="1"/>
          <c:order val="1"/>
          <c:tx>
            <c:strRef>
              <c:f>Sheet1!$C$1</c:f>
              <c:strCache>
                <c:ptCount val="1"/>
                <c:pt idx="0">
                  <c:v>Protsentiil 90</c:v>
                </c:pt>
              </c:strCache>
            </c:strRef>
          </c:tx>
          <c:spPr>
            <a:ln w="28575" cap="rnd">
              <a:noFill/>
              <a:round/>
            </a:ln>
            <a:effectLst/>
          </c:spPr>
          <c:marker>
            <c:symbol val="none"/>
          </c:marker>
          <c:dLbls>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Sheet1!$C$2:$C$3</c:f>
              <c:numCache>
                <c:formatCode>0</c:formatCode>
                <c:ptCount val="2"/>
                <c:pt idx="0">
                  <c:v>1388</c:v>
                </c:pt>
                <c:pt idx="1">
                  <c:v>1430</c:v>
                </c:pt>
              </c:numCache>
            </c:numRef>
          </c:val>
          <c:smooth val="0"/>
          <c:extLst>
            <c:ext xmlns:c16="http://schemas.microsoft.com/office/drawing/2014/chart" uri="{C3380CC4-5D6E-409C-BE32-E72D297353CC}">
              <c16:uniqueId val="{00000001-6F4F-4ED6-89B9-511049DDA597}"/>
            </c:ext>
          </c:extLst>
        </c:ser>
        <c:ser>
          <c:idx val="2"/>
          <c:order val="2"/>
          <c:tx>
            <c:strRef>
              <c:f>Sheet1!$D$1</c:f>
              <c:strCache>
                <c:ptCount val="1"/>
                <c:pt idx="0">
                  <c:v>Protsentiil 10</c:v>
                </c:pt>
              </c:strCache>
            </c:strRef>
          </c:tx>
          <c:spPr>
            <a:ln w="28575" cap="rnd">
              <a:noFill/>
              <a:round/>
            </a:ln>
            <a:effectLst/>
          </c:spPr>
          <c:marker>
            <c:symbol val="none"/>
          </c:marker>
          <c:dLbls>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Sheet1!$D$2:$D$3</c:f>
              <c:numCache>
                <c:formatCode>0</c:formatCode>
                <c:ptCount val="2"/>
                <c:pt idx="0">
                  <c:v>665.17899999999986</c:v>
                </c:pt>
                <c:pt idx="1">
                  <c:v>741.20699999999999</c:v>
                </c:pt>
              </c:numCache>
            </c:numRef>
          </c:val>
          <c:smooth val="0"/>
          <c:extLst>
            <c:ext xmlns:c16="http://schemas.microsoft.com/office/drawing/2014/chart" uri="{C3380CC4-5D6E-409C-BE32-E72D297353CC}">
              <c16:uniqueId val="{00000002-6F4F-4ED6-89B9-511049DDA597}"/>
            </c:ext>
          </c:extLst>
        </c:ser>
        <c:ser>
          <c:idx val="3"/>
          <c:order val="3"/>
          <c:tx>
            <c:strRef>
              <c:f>Sheet1!$E$1</c:f>
              <c:strCache>
                <c:ptCount val="1"/>
                <c:pt idx="0">
                  <c:v>Kvartiil 75</c:v>
                </c:pt>
              </c:strCache>
            </c:strRef>
          </c:tx>
          <c:spPr>
            <a:ln w="28575" cap="rnd">
              <a:noFill/>
              <a:round/>
            </a:ln>
            <a:effectLst/>
          </c:spPr>
          <c:marker>
            <c:symbol val="none"/>
          </c:marker>
          <c:dLbls>
            <c:spPr>
              <a:solidFill>
                <a:schemeClr val="bg1"/>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Sheet1!$E$2:$E$3</c:f>
              <c:numCache>
                <c:formatCode>0</c:formatCode>
                <c:ptCount val="2"/>
                <c:pt idx="0">
                  <c:v>1100</c:v>
                </c:pt>
                <c:pt idx="1">
                  <c:v>1219.9949999999999</c:v>
                </c:pt>
              </c:numCache>
            </c:numRef>
          </c:val>
          <c:smooth val="0"/>
          <c:extLst>
            <c:ext xmlns:c16="http://schemas.microsoft.com/office/drawing/2014/chart" uri="{C3380CC4-5D6E-409C-BE32-E72D297353CC}">
              <c16:uniqueId val="{00000003-6F4F-4ED6-89B9-511049DDA597}"/>
            </c:ext>
          </c:extLst>
        </c:ser>
        <c:dLbls>
          <c:showLegendKey val="0"/>
          <c:showVal val="0"/>
          <c:showCatName val="0"/>
          <c:showSerName val="0"/>
          <c:showPercent val="0"/>
          <c:showBubbleSize val="0"/>
        </c:dLbls>
        <c:hiLowLines>
          <c:spPr>
            <a:ln w="22225" cap="flat" cmpd="sng" algn="ctr">
              <a:solidFill>
                <a:schemeClr val="accent3"/>
              </a:solidFill>
              <a:round/>
              <a:headEnd type="oval"/>
              <a:tailEnd type="oval"/>
            </a:ln>
            <a:effectLst/>
          </c:spPr>
        </c:hiLowLines>
        <c:upDownBars>
          <c:gapWidth val="150"/>
          <c:upBars>
            <c:spPr>
              <a:solidFill>
                <a:schemeClr val="accent3"/>
              </a:solidFill>
              <a:ln w="9525" cap="flat" cmpd="sng" algn="ctr">
                <a:solidFill>
                  <a:schemeClr val="accent3"/>
                </a:solidFill>
                <a:round/>
              </a:ln>
              <a:effectLst/>
            </c:spPr>
          </c:upBars>
          <c:downBars>
            <c:spPr>
              <a:solidFill>
                <a:schemeClr val="accent2"/>
              </a:solidFill>
              <a:ln w="9525" cap="flat" cmpd="sng" algn="ctr">
                <a:solidFill>
                  <a:schemeClr val="tx1">
                    <a:lumMod val="65000"/>
                    <a:lumOff val="35000"/>
                  </a:schemeClr>
                </a:solidFill>
                <a:round/>
              </a:ln>
              <a:effectLst/>
            </c:spPr>
          </c:downBars>
        </c:upDownBars>
        <c:axId val="197629056"/>
        <c:axId val="197630592"/>
      </c:stockChart>
      <c:catAx>
        <c:axId val="19762905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t-EE"/>
          </a:p>
        </c:txPr>
        <c:crossAx val="197630592"/>
        <c:crosses val="autoZero"/>
        <c:auto val="1"/>
        <c:lblAlgn val="ctr"/>
        <c:lblOffset val="100"/>
        <c:noMultiLvlLbl val="0"/>
      </c:catAx>
      <c:valAx>
        <c:axId val="197630592"/>
        <c:scaling>
          <c:orientation val="minMax"/>
          <c:max val="1800"/>
        </c:scaling>
        <c:delete val="0"/>
        <c:axPos val="l"/>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t-EE"/>
          </a:p>
        </c:txPr>
        <c:crossAx val="197629056"/>
        <c:crosses val="autoZero"/>
        <c:crossBetween val="between"/>
      </c:valAx>
      <c:spPr>
        <a:noFill/>
        <a:ln>
          <a:noFill/>
        </a:ln>
        <a:effectLst/>
      </c:spPr>
    </c:plotArea>
    <c:plotVisOnly val="1"/>
    <c:dispBlanksAs val="gap"/>
    <c:showDLblsOverMax val="0"/>
  </c:chart>
  <c:spPr>
    <a:noFill/>
    <a:ln w="3175">
      <a:solidFill>
        <a:schemeClr val="bg1">
          <a:lumMod val="85000"/>
        </a:schemeClr>
      </a:solidFill>
    </a:ln>
    <a:effectLst/>
  </c:spPr>
  <c:txPr>
    <a:bodyPr/>
    <a:lstStyle/>
    <a:p>
      <a:pPr>
        <a:defRPr sz="1100"/>
      </a:pPr>
      <a:endParaRPr lang="et-E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accent1"/>
                </a:solidFill>
                <a:latin typeface="+mn-lt"/>
                <a:ea typeface="+mn-ea"/>
                <a:cs typeface="+mn-cs"/>
              </a:defRPr>
            </a:pPr>
            <a:r>
              <a:rPr lang="en-US" sz="1100" b="1">
                <a:solidFill>
                  <a:schemeClr val="accent1"/>
                </a:solidFill>
              </a:rPr>
              <a:t>Töötajate netotöötasu ootus</a:t>
            </a:r>
            <a:endParaRPr lang="et-EE" sz="1100" b="1">
              <a:solidFill>
                <a:schemeClr val="accent1"/>
              </a:solidFill>
            </a:endParaRPr>
          </a:p>
        </c:rich>
      </c:tx>
      <c:overlay val="0"/>
      <c:spPr>
        <a:noFill/>
        <a:ln>
          <a:noFill/>
        </a:ln>
        <a:effectLst/>
      </c:spPr>
    </c:title>
    <c:autoTitleDeleted val="0"/>
    <c:plotArea>
      <c:layout>
        <c:manualLayout>
          <c:layoutTarget val="inner"/>
          <c:xMode val="edge"/>
          <c:yMode val="edge"/>
          <c:x val="0.16732001241780262"/>
          <c:y val="0.11335370188101487"/>
          <c:w val="0.78339683346033362"/>
          <c:h val="0.81306412219305924"/>
        </c:manualLayout>
      </c:layout>
      <c:stockChart>
        <c:ser>
          <c:idx val="0"/>
          <c:order val="0"/>
          <c:tx>
            <c:strRef>
              <c:f>Sheet1!$B$1</c:f>
              <c:strCache>
                <c:ptCount val="1"/>
                <c:pt idx="0">
                  <c:v>Kvartiil 25</c:v>
                </c:pt>
              </c:strCache>
            </c:strRef>
          </c:tx>
          <c:spPr>
            <a:ln w="28575" cap="rnd">
              <a:noFill/>
              <a:round/>
            </a:ln>
            <a:effectLst/>
          </c:spPr>
          <c:marker>
            <c:symbol val="none"/>
          </c:marker>
          <c:dLbls>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Sheet1!$B$2:$B$3</c:f>
              <c:numCache>
                <c:formatCode>0</c:formatCode>
                <c:ptCount val="2"/>
                <c:pt idx="0">
                  <c:v>900</c:v>
                </c:pt>
                <c:pt idx="1">
                  <c:v>1000</c:v>
                </c:pt>
              </c:numCache>
            </c:numRef>
          </c:val>
          <c:smooth val="0"/>
          <c:extLst>
            <c:ext xmlns:c16="http://schemas.microsoft.com/office/drawing/2014/chart" uri="{C3380CC4-5D6E-409C-BE32-E72D297353CC}">
              <c16:uniqueId val="{00000000-EDED-4445-B960-DA2473E647E6}"/>
            </c:ext>
          </c:extLst>
        </c:ser>
        <c:ser>
          <c:idx val="1"/>
          <c:order val="1"/>
          <c:tx>
            <c:strRef>
              <c:f>Sheet1!$C$1</c:f>
              <c:strCache>
                <c:ptCount val="1"/>
                <c:pt idx="0">
                  <c:v>Protsentiil 90</c:v>
                </c:pt>
              </c:strCache>
            </c:strRef>
          </c:tx>
          <c:spPr>
            <a:ln w="28575" cap="rnd">
              <a:noFill/>
              <a:round/>
            </a:ln>
            <a:effectLst/>
          </c:spPr>
          <c:marker>
            <c:symbol val="none"/>
          </c:marker>
          <c:dLbls>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Sheet1!$C$2:$C$3</c:f>
              <c:numCache>
                <c:formatCode>0</c:formatCode>
                <c:ptCount val="2"/>
                <c:pt idx="0">
                  <c:v>1500</c:v>
                </c:pt>
                <c:pt idx="1">
                  <c:v>1500</c:v>
                </c:pt>
              </c:numCache>
            </c:numRef>
          </c:val>
          <c:smooth val="0"/>
          <c:extLst>
            <c:ext xmlns:c16="http://schemas.microsoft.com/office/drawing/2014/chart" uri="{C3380CC4-5D6E-409C-BE32-E72D297353CC}">
              <c16:uniqueId val="{00000001-EDED-4445-B960-DA2473E647E6}"/>
            </c:ext>
          </c:extLst>
        </c:ser>
        <c:ser>
          <c:idx val="2"/>
          <c:order val="2"/>
          <c:tx>
            <c:strRef>
              <c:f>Sheet1!$D$1</c:f>
              <c:strCache>
                <c:ptCount val="1"/>
                <c:pt idx="0">
                  <c:v>Protsentiil 10</c:v>
                </c:pt>
              </c:strCache>
            </c:strRef>
          </c:tx>
          <c:spPr>
            <a:ln w="28575" cap="rnd">
              <a:noFill/>
              <a:round/>
            </a:ln>
            <a:effectLst/>
          </c:spPr>
          <c:marker>
            <c:symbol val="none"/>
          </c:marker>
          <c:dLbls>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Sheet1!$D$2:$D$3</c:f>
              <c:numCache>
                <c:formatCode>0</c:formatCode>
                <c:ptCount val="2"/>
                <c:pt idx="0">
                  <c:v>800</c:v>
                </c:pt>
                <c:pt idx="1">
                  <c:v>870</c:v>
                </c:pt>
              </c:numCache>
            </c:numRef>
          </c:val>
          <c:smooth val="0"/>
          <c:extLst>
            <c:ext xmlns:c16="http://schemas.microsoft.com/office/drawing/2014/chart" uri="{C3380CC4-5D6E-409C-BE32-E72D297353CC}">
              <c16:uniqueId val="{00000002-EDED-4445-B960-DA2473E647E6}"/>
            </c:ext>
          </c:extLst>
        </c:ser>
        <c:ser>
          <c:idx val="3"/>
          <c:order val="3"/>
          <c:tx>
            <c:strRef>
              <c:f>Sheet1!$E$1</c:f>
              <c:strCache>
                <c:ptCount val="1"/>
                <c:pt idx="0">
                  <c:v>Kvartiil 75</c:v>
                </c:pt>
              </c:strCache>
            </c:strRef>
          </c:tx>
          <c:spPr>
            <a:ln w="28575" cap="rnd">
              <a:noFill/>
              <a:round/>
            </a:ln>
            <a:effectLst/>
          </c:spPr>
          <c:marker>
            <c:symbol val="none"/>
          </c:marker>
          <c:dLbls>
            <c:spPr>
              <a:solidFill>
                <a:schemeClr val="bg1">
                  <a:alpha val="70000"/>
                </a:schemeClr>
              </a:solid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Aprill 2018</c:v>
                </c:pt>
                <c:pt idx="1">
                  <c:v>Aprill 2019</c:v>
                </c:pt>
              </c:strCache>
            </c:strRef>
          </c:cat>
          <c:val>
            <c:numRef>
              <c:f>Sheet1!$E$2:$E$3</c:f>
              <c:numCache>
                <c:formatCode>0</c:formatCode>
                <c:ptCount val="2"/>
                <c:pt idx="0">
                  <c:v>1300</c:v>
                </c:pt>
                <c:pt idx="1">
                  <c:v>1300</c:v>
                </c:pt>
              </c:numCache>
            </c:numRef>
          </c:val>
          <c:smooth val="0"/>
          <c:extLst>
            <c:ext xmlns:c16="http://schemas.microsoft.com/office/drawing/2014/chart" uri="{C3380CC4-5D6E-409C-BE32-E72D297353CC}">
              <c16:uniqueId val="{00000003-EDED-4445-B960-DA2473E647E6}"/>
            </c:ext>
          </c:extLst>
        </c:ser>
        <c:dLbls>
          <c:showLegendKey val="0"/>
          <c:showVal val="0"/>
          <c:showCatName val="0"/>
          <c:showSerName val="0"/>
          <c:showPercent val="0"/>
          <c:showBubbleSize val="0"/>
        </c:dLbls>
        <c:hiLowLines>
          <c:spPr>
            <a:ln w="22225" cap="flat" cmpd="sng" algn="ctr">
              <a:solidFill>
                <a:schemeClr val="accent2"/>
              </a:solidFill>
              <a:round/>
              <a:headEnd type="oval"/>
              <a:tailEnd type="oval"/>
            </a:ln>
            <a:effectLst/>
          </c:spPr>
        </c:hiLowLines>
        <c:upDownBars>
          <c:gapWidth val="150"/>
          <c:upBars>
            <c:spPr>
              <a:solidFill>
                <a:schemeClr val="accent2"/>
              </a:solidFill>
              <a:ln w="9525" cap="flat" cmpd="sng" algn="ctr">
                <a:solidFill>
                  <a:schemeClr val="accent2"/>
                </a:solidFill>
                <a:round/>
              </a:ln>
              <a:effectLst/>
            </c:spPr>
          </c:upBars>
          <c:downBars>
            <c:spPr>
              <a:solidFill>
                <a:srgbClr val="83C2EB"/>
              </a:solidFill>
              <a:ln w="9525" cap="flat" cmpd="sng" algn="ctr">
                <a:solidFill>
                  <a:schemeClr val="tx1">
                    <a:lumMod val="65000"/>
                    <a:lumOff val="35000"/>
                  </a:schemeClr>
                </a:solidFill>
                <a:round/>
              </a:ln>
              <a:effectLst/>
            </c:spPr>
          </c:downBars>
        </c:upDownBars>
        <c:axId val="197795200"/>
        <c:axId val="197796992"/>
      </c:stockChart>
      <c:catAx>
        <c:axId val="1977952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t-EE"/>
          </a:p>
        </c:txPr>
        <c:crossAx val="197796992"/>
        <c:crosses val="autoZero"/>
        <c:auto val="1"/>
        <c:lblAlgn val="ctr"/>
        <c:lblOffset val="100"/>
        <c:noMultiLvlLbl val="0"/>
      </c:catAx>
      <c:valAx>
        <c:axId val="197796992"/>
        <c:scaling>
          <c:orientation val="minMax"/>
          <c:max val="1800"/>
        </c:scaling>
        <c:delete val="0"/>
        <c:axPos val="l"/>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t-EE"/>
          </a:p>
        </c:txPr>
        <c:crossAx val="197795200"/>
        <c:crosses val="autoZero"/>
        <c:crossBetween val="between"/>
      </c:valAx>
      <c:spPr>
        <a:noFill/>
        <a:ln>
          <a:noFill/>
        </a:ln>
        <a:effectLst/>
      </c:spPr>
    </c:plotArea>
    <c:plotVisOnly val="1"/>
    <c:dispBlanksAs val="gap"/>
    <c:showDLblsOverMax val="0"/>
  </c:chart>
  <c:spPr>
    <a:noFill/>
    <a:ln w="3175">
      <a:solidFill>
        <a:schemeClr val="bg1">
          <a:lumMod val="85000"/>
        </a:schemeClr>
      </a:solidFill>
    </a:ln>
    <a:effectLst/>
  </c:spPr>
  <c:txPr>
    <a:bodyPr/>
    <a:lstStyle/>
    <a:p>
      <a:pPr>
        <a:defRPr sz="1100"/>
      </a:pPr>
      <a:endParaRPr lang="et-E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9127441583703E-2"/>
          <c:y val="7.721608456348035E-2"/>
          <c:w val="0.92773966734392976"/>
          <c:h val="0.86399174274544399"/>
        </c:manualLayout>
      </c:layout>
      <c:scatterChart>
        <c:scatterStyle val="lineMarker"/>
        <c:varyColors val="0"/>
        <c:ser>
          <c:idx val="0"/>
          <c:order val="0"/>
          <c:tx>
            <c:strRef>
              <c:f>Sheet1!$B$1</c:f>
              <c:strCache>
                <c:ptCount val="1"/>
                <c:pt idx="0">
                  <c:v>Brutotöötasud</c:v>
                </c:pt>
              </c:strCache>
            </c:strRef>
          </c:tx>
          <c:spPr>
            <a:ln w="28575" cap="rnd">
              <a:noFill/>
              <a:round/>
            </a:ln>
            <a:effectLst/>
          </c:spPr>
          <c:marker>
            <c:symbol val="circle"/>
            <c:size val="7"/>
            <c:spPr>
              <a:solidFill>
                <a:schemeClr val="accent1"/>
              </a:solidFill>
              <a:ln w="9525">
                <a:solidFill>
                  <a:schemeClr val="accent1"/>
                </a:solidFill>
              </a:ln>
              <a:effectLst/>
            </c:spPr>
          </c:marker>
          <c:xVal>
            <c:strRef>
              <c:f>Sheet1!$A$2:$A$64</c:f>
              <c:strCache>
                <c:ptCount val="63"/>
                <c:pt idx="0">
                  <c:v>Muud</c:v>
                </c:pt>
                <c:pt idx="1">
                  <c:v>Haridus</c:v>
                </c:pt>
                <c:pt idx="2">
                  <c:v>Tervishoid ja sotsiaalhoolekanne</c:v>
                </c:pt>
                <c:pt idx="3">
                  <c:v>Töötlev tööstus</c:v>
                </c:pt>
                <c:pt idx="4">
                  <c:v>Haridus</c:v>
                </c:pt>
                <c:pt idx="5">
                  <c:v>Teadmata</c:v>
                </c:pt>
                <c:pt idx="6">
                  <c:v>Riigivalitsemine ja -kaitse, sotsiaalkindlustus</c:v>
                </c:pt>
                <c:pt idx="7">
                  <c:v>Tervishoid ja sotsiaalhoolekanne</c:v>
                </c:pt>
                <c:pt idx="8">
                  <c:v>Kutse-, teadus- ja tehnikaalane tegevus</c:v>
                </c:pt>
                <c:pt idx="9">
                  <c:v>Haridus</c:v>
                </c:pt>
                <c:pt idx="10">
                  <c:v>Riigivalitsemine ja -kaitse, sotsiaalkindlustus</c:v>
                </c:pt>
                <c:pt idx="11">
                  <c:v>Töötlev tööstus</c:v>
                </c:pt>
                <c:pt idx="12">
                  <c:v>Riigivalitsemine ja -kaitse, sotsiaalkindlustus</c:v>
                </c:pt>
                <c:pt idx="13">
                  <c:v>Riigivalitsemine ja -kaitse, sotsiaalkindlustus</c:v>
                </c:pt>
                <c:pt idx="14">
                  <c:v>Hulgi- ja jaekaubandus</c:v>
                </c:pt>
                <c:pt idx="15">
                  <c:v>Riigivalitsemine ja -kaitse, sotsiaalkindlustus</c:v>
                </c:pt>
                <c:pt idx="16">
                  <c:v>Majutus ja toitlustus</c:v>
                </c:pt>
                <c:pt idx="17">
                  <c:v>Haridus</c:v>
                </c:pt>
                <c:pt idx="18">
                  <c:v>Muud teenindavad tegevused</c:v>
                </c:pt>
                <c:pt idx="19">
                  <c:v>Teadmata</c:v>
                </c:pt>
                <c:pt idx="20">
                  <c:v>Töötlev tööstus</c:v>
                </c:pt>
                <c:pt idx="21">
                  <c:v>Riigivalitsemine ja -kaitse, sotsiaalkindlustus</c:v>
                </c:pt>
                <c:pt idx="22">
                  <c:v>Riigivalitsemine ja -kaitse, sotsiaalkindlustus</c:v>
                </c:pt>
                <c:pt idx="23">
                  <c:v>Haridus</c:v>
                </c:pt>
                <c:pt idx="24">
                  <c:v>Teadmata</c:v>
                </c:pt>
                <c:pt idx="25">
                  <c:v>Riigivalitsemine ja -kaitse, sotsiaalkindlustus</c:v>
                </c:pt>
                <c:pt idx="26">
                  <c:v>Haridus</c:v>
                </c:pt>
                <c:pt idx="27">
                  <c:v>Töötlev tööstus</c:v>
                </c:pt>
                <c:pt idx="28">
                  <c:v>Haridus</c:v>
                </c:pt>
                <c:pt idx="29">
                  <c:v>Tervishoid ja sotsiaalhoolekanne</c:v>
                </c:pt>
                <c:pt idx="30">
                  <c:v>Riigivalitsemine ja -kaitse, sotsiaalkindlustus</c:v>
                </c:pt>
                <c:pt idx="31">
                  <c:v>Haridus</c:v>
                </c:pt>
                <c:pt idx="32">
                  <c:v>Hulgi- ja jaekaubandus</c:v>
                </c:pt>
                <c:pt idx="33">
                  <c:v>Haridus</c:v>
                </c:pt>
                <c:pt idx="34">
                  <c:v>Riigivalitsemine ja -kaitse, sotsiaalkindlustus</c:v>
                </c:pt>
                <c:pt idx="35">
                  <c:v>Töötlev tööstus</c:v>
                </c:pt>
                <c:pt idx="36">
                  <c:v>Haridus</c:v>
                </c:pt>
                <c:pt idx="37">
                  <c:v>Teadmata</c:v>
                </c:pt>
                <c:pt idx="38">
                  <c:v>Tervishoid ja sotsiaalhoolekanne</c:v>
                </c:pt>
                <c:pt idx="39">
                  <c:v>Riigivalitsemine ja -kaitse, sotsiaalkindlustus</c:v>
                </c:pt>
                <c:pt idx="40">
                  <c:v>Riigivalitsemine ja -kaitse, sotsiaalkindlustus</c:v>
                </c:pt>
                <c:pt idx="41">
                  <c:v>Rahandus, kindlustus (finantsvahendus)</c:v>
                </c:pt>
                <c:pt idx="42">
                  <c:v>Hulgi- ja jaekaubandus</c:v>
                </c:pt>
                <c:pt idx="43">
                  <c:v>Haridus</c:v>
                </c:pt>
                <c:pt idx="44">
                  <c:v>Riigivalitsemine ja -kaitse, sotsiaalkindlustus</c:v>
                </c:pt>
                <c:pt idx="45">
                  <c:v>Kutse-, teadus- ja tehnikaalane tegevus</c:v>
                </c:pt>
                <c:pt idx="46">
                  <c:v>Muud teenindavad tegevused</c:v>
                </c:pt>
                <c:pt idx="47">
                  <c:v>Haridus</c:v>
                </c:pt>
                <c:pt idx="48">
                  <c:v>Riigivalitsemine ja -kaitse, sotsiaalkindlustus</c:v>
                </c:pt>
                <c:pt idx="49">
                  <c:v>Haridus</c:v>
                </c:pt>
                <c:pt idx="50">
                  <c:v>Riigivalitsemine ja -kaitse, sotsiaalkindlustus</c:v>
                </c:pt>
                <c:pt idx="51">
                  <c:v>Hulgi- ja jaekaubandus</c:v>
                </c:pt>
                <c:pt idx="52">
                  <c:v>Riigivalitsemine ja -kaitse, sotsiaalkindlustus</c:v>
                </c:pt>
                <c:pt idx="53">
                  <c:v>Riigivalitsemine ja -kaitse, sotsiaalkindlustus</c:v>
                </c:pt>
                <c:pt idx="54">
                  <c:v>Hulgi- ja jaekaubandus</c:v>
                </c:pt>
                <c:pt idx="55">
                  <c:v>Haridus</c:v>
                </c:pt>
                <c:pt idx="56">
                  <c:v>Haridus</c:v>
                </c:pt>
                <c:pt idx="57">
                  <c:v>Riigivalitsemine ja -kaitse, sotsiaalkindlustus</c:v>
                </c:pt>
                <c:pt idx="58">
                  <c:v>Kunst, meelelahutus ja vaba aeg</c:v>
                </c:pt>
                <c:pt idx="59">
                  <c:v>Töötlev tööstus</c:v>
                </c:pt>
                <c:pt idx="60">
                  <c:v>Töötlev tööstus</c:v>
                </c:pt>
                <c:pt idx="61">
                  <c:v>Riigivalitsemine ja -kaitse, sotsiaalkindlustus</c:v>
                </c:pt>
                <c:pt idx="62">
                  <c:v>Muud teenindavad tegevused</c:v>
                </c:pt>
              </c:strCache>
            </c:strRef>
          </c:xVal>
          <c:yVal>
            <c:numRef>
              <c:f>Sheet1!$B$2:$B$64</c:f>
              <c:numCache>
                <c:formatCode>0</c:formatCode>
                <c:ptCount val="63"/>
                <c:pt idx="0">
                  <c:v>648.34</c:v>
                </c:pt>
                <c:pt idx="1">
                  <c:v>680</c:v>
                </c:pt>
                <c:pt idx="2">
                  <c:v>740</c:v>
                </c:pt>
                <c:pt idx="4">
                  <c:v>752.07</c:v>
                </c:pt>
                <c:pt idx="5">
                  <c:v>800</c:v>
                </c:pt>
                <c:pt idx="6">
                  <c:v>862</c:v>
                </c:pt>
                <c:pt idx="7">
                  <c:v>880</c:v>
                </c:pt>
                <c:pt idx="8">
                  <c:v>881.74</c:v>
                </c:pt>
                <c:pt idx="9">
                  <c:v>885</c:v>
                </c:pt>
                <c:pt idx="10">
                  <c:v>900</c:v>
                </c:pt>
                <c:pt idx="12">
                  <c:v>937.19882352941181</c:v>
                </c:pt>
                <c:pt idx="13">
                  <c:v>940.0382222222222</c:v>
                </c:pt>
                <c:pt idx="14">
                  <c:v>950</c:v>
                </c:pt>
                <c:pt idx="15">
                  <c:v>962</c:v>
                </c:pt>
                <c:pt idx="16">
                  <c:v>999.99374999999998</c:v>
                </c:pt>
                <c:pt idx="17">
                  <c:v>1000</c:v>
                </c:pt>
                <c:pt idx="18">
                  <c:v>1000</c:v>
                </c:pt>
                <c:pt idx="19">
                  <c:v>1000</c:v>
                </c:pt>
                <c:pt idx="21">
                  <c:v>1037.5</c:v>
                </c:pt>
                <c:pt idx="22">
                  <c:v>1045.314090909091</c:v>
                </c:pt>
                <c:pt idx="23">
                  <c:v>1050</c:v>
                </c:pt>
                <c:pt idx="24">
                  <c:v>1050</c:v>
                </c:pt>
                <c:pt idx="25">
                  <c:v>1055</c:v>
                </c:pt>
                <c:pt idx="26">
                  <c:v>1056</c:v>
                </c:pt>
                <c:pt idx="28">
                  <c:v>1100</c:v>
                </c:pt>
                <c:pt idx="29">
                  <c:v>1100</c:v>
                </c:pt>
                <c:pt idx="30">
                  <c:v>1118.9666666666667</c:v>
                </c:pt>
                <c:pt idx="31">
                  <c:v>1129.49</c:v>
                </c:pt>
                <c:pt idx="32">
                  <c:v>1167.01</c:v>
                </c:pt>
                <c:pt idx="33">
                  <c:v>1185</c:v>
                </c:pt>
                <c:pt idx="34">
                  <c:v>1186.6666666666667</c:v>
                </c:pt>
                <c:pt idx="36">
                  <c:v>1200</c:v>
                </c:pt>
                <c:pt idx="37">
                  <c:v>1200</c:v>
                </c:pt>
                <c:pt idx="38">
                  <c:v>1204</c:v>
                </c:pt>
                <c:pt idx="39">
                  <c:v>1224.3529411764705</c:v>
                </c:pt>
                <c:pt idx="40">
                  <c:v>1225</c:v>
                </c:pt>
                <c:pt idx="41">
                  <c:v>1226.6600000000001</c:v>
                </c:pt>
                <c:pt idx="42">
                  <c:v>1230.1849999999999</c:v>
                </c:pt>
                <c:pt idx="43">
                  <c:v>1237.21</c:v>
                </c:pt>
                <c:pt idx="44">
                  <c:v>1238.7619999999999</c:v>
                </c:pt>
                <c:pt idx="45">
                  <c:v>1243</c:v>
                </c:pt>
                <c:pt idx="46">
                  <c:v>1250</c:v>
                </c:pt>
                <c:pt idx="47">
                  <c:v>1257.1400000000001</c:v>
                </c:pt>
                <c:pt idx="48">
                  <c:v>1260</c:v>
                </c:pt>
                <c:pt idx="49">
                  <c:v>1275</c:v>
                </c:pt>
                <c:pt idx="50">
                  <c:v>1337.855</c:v>
                </c:pt>
                <c:pt idx="51">
                  <c:v>1350</c:v>
                </c:pt>
                <c:pt idx="52">
                  <c:v>1350</c:v>
                </c:pt>
                <c:pt idx="53">
                  <c:v>1440.7142857142858</c:v>
                </c:pt>
                <c:pt idx="54">
                  <c:v>1450</c:v>
                </c:pt>
                <c:pt idx="55">
                  <c:v>1507.1428571428571</c:v>
                </c:pt>
                <c:pt idx="56">
                  <c:v>1546</c:v>
                </c:pt>
                <c:pt idx="57">
                  <c:v>1700</c:v>
                </c:pt>
                <c:pt idx="58">
                  <c:v>1700</c:v>
                </c:pt>
                <c:pt idx="61">
                  <c:v>1912.5</c:v>
                </c:pt>
                <c:pt idx="62">
                  <c:v>2189</c:v>
                </c:pt>
              </c:numCache>
            </c:numRef>
          </c:yVal>
          <c:smooth val="0"/>
          <c:extLst>
            <c:ext xmlns:c16="http://schemas.microsoft.com/office/drawing/2014/chart" uri="{C3380CC4-5D6E-409C-BE32-E72D297353CC}">
              <c16:uniqueId val="{00000000-914F-47BD-BCBF-ED19E9AB08C4}"/>
            </c:ext>
          </c:extLst>
        </c:ser>
        <c:ser>
          <c:idx val="1"/>
          <c:order val="1"/>
          <c:tx>
            <c:strRef>
              <c:f>Sheet1!$C$1</c:f>
              <c:strCache>
                <c:ptCount val="1"/>
                <c:pt idx="0">
                  <c:v>Brutotöötasud tööstuses</c:v>
                </c:pt>
              </c:strCache>
            </c:strRef>
          </c:tx>
          <c:spPr>
            <a:ln w="25400" cap="rnd">
              <a:noFill/>
              <a:round/>
            </a:ln>
            <a:effectLst/>
          </c:spPr>
          <c:marker>
            <c:symbol val="square"/>
            <c:size val="7"/>
            <c:spPr>
              <a:solidFill>
                <a:schemeClr val="accent2"/>
              </a:solidFill>
              <a:ln w="9525">
                <a:solidFill>
                  <a:schemeClr val="accent2"/>
                </a:solidFill>
              </a:ln>
              <a:effectLst/>
            </c:spPr>
          </c:marker>
          <c:dLbls>
            <c:spPr>
              <a:solidFill>
                <a:schemeClr val="accent2"/>
              </a:solidFill>
              <a:ln>
                <a:noFill/>
              </a:ln>
              <a:effectLst/>
            </c:spPr>
            <c:txPr>
              <a:bodyPr wrap="square" lIns="9144" tIns="9144" rIns="9144" bIns="9144" anchor="ctr">
                <a:spAutoFit/>
              </a:bodyPr>
              <a:lstStyle/>
              <a:p>
                <a:pPr>
                  <a:defRPr>
                    <a:solidFill>
                      <a:schemeClr val="bg1"/>
                    </a:solidFill>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xVal>
            <c:strRef>
              <c:f>Sheet1!$A$2:$A$64</c:f>
              <c:strCache>
                <c:ptCount val="63"/>
                <c:pt idx="0">
                  <c:v>Muud</c:v>
                </c:pt>
                <c:pt idx="1">
                  <c:v>Haridus</c:v>
                </c:pt>
                <c:pt idx="2">
                  <c:v>Tervishoid ja sotsiaalhoolekanne</c:v>
                </c:pt>
                <c:pt idx="3">
                  <c:v>Töötlev tööstus</c:v>
                </c:pt>
                <c:pt idx="4">
                  <c:v>Haridus</c:v>
                </c:pt>
                <c:pt idx="5">
                  <c:v>Teadmata</c:v>
                </c:pt>
                <c:pt idx="6">
                  <c:v>Riigivalitsemine ja -kaitse, sotsiaalkindlustus</c:v>
                </c:pt>
                <c:pt idx="7">
                  <c:v>Tervishoid ja sotsiaalhoolekanne</c:v>
                </c:pt>
                <c:pt idx="8">
                  <c:v>Kutse-, teadus- ja tehnikaalane tegevus</c:v>
                </c:pt>
                <c:pt idx="9">
                  <c:v>Haridus</c:v>
                </c:pt>
                <c:pt idx="10">
                  <c:v>Riigivalitsemine ja -kaitse, sotsiaalkindlustus</c:v>
                </c:pt>
                <c:pt idx="11">
                  <c:v>Töötlev tööstus</c:v>
                </c:pt>
                <c:pt idx="12">
                  <c:v>Riigivalitsemine ja -kaitse, sotsiaalkindlustus</c:v>
                </c:pt>
                <c:pt idx="13">
                  <c:v>Riigivalitsemine ja -kaitse, sotsiaalkindlustus</c:v>
                </c:pt>
                <c:pt idx="14">
                  <c:v>Hulgi- ja jaekaubandus</c:v>
                </c:pt>
                <c:pt idx="15">
                  <c:v>Riigivalitsemine ja -kaitse, sotsiaalkindlustus</c:v>
                </c:pt>
                <c:pt idx="16">
                  <c:v>Majutus ja toitlustus</c:v>
                </c:pt>
                <c:pt idx="17">
                  <c:v>Haridus</c:v>
                </c:pt>
                <c:pt idx="18">
                  <c:v>Muud teenindavad tegevused</c:v>
                </c:pt>
                <c:pt idx="19">
                  <c:v>Teadmata</c:v>
                </c:pt>
                <c:pt idx="20">
                  <c:v>Töötlev tööstus</c:v>
                </c:pt>
                <c:pt idx="21">
                  <c:v>Riigivalitsemine ja -kaitse, sotsiaalkindlustus</c:v>
                </c:pt>
                <c:pt idx="22">
                  <c:v>Riigivalitsemine ja -kaitse, sotsiaalkindlustus</c:v>
                </c:pt>
                <c:pt idx="23">
                  <c:v>Haridus</c:v>
                </c:pt>
                <c:pt idx="24">
                  <c:v>Teadmata</c:v>
                </c:pt>
                <c:pt idx="25">
                  <c:v>Riigivalitsemine ja -kaitse, sotsiaalkindlustus</c:v>
                </c:pt>
                <c:pt idx="26">
                  <c:v>Haridus</c:v>
                </c:pt>
                <c:pt idx="27">
                  <c:v>Töötlev tööstus</c:v>
                </c:pt>
                <c:pt idx="28">
                  <c:v>Haridus</c:v>
                </c:pt>
                <c:pt idx="29">
                  <c:v>Tervishoid ja sotsiaalhoolekanne</c:v>
                </c:pt>
                <c:pt idx="30">
                  <c:v>Riigivalitsemine ja -kaitse, sotsiaalkindlustus</c:v>
                </c:pt>
                <c:pt idx="31">
                  <c:v>Haridus</c:v>
                </c:pt>
                <c:pt idx="32">
                  <c:v>Hulgi- ja jaekaubandus</c:v>
                </c:pt>
                <c:pt idx="33">
                  <c:v>Haridus</c:v>
                </c:pt>
                <c:pt idx="34">
                  <c:v>Riigivalitsemine ja -kaitse, sotsiaalkindlustus</c:v>
                </c:pt>
                <c:pt idx="35">
                  <c:v>Töötlev tööstus</c:v>
                </c:pt>
                <c:pt idx="36">
                  <c:v>Haridus</c:v>
                </c:pt>
                <c:pt idx="37">
                  <c:v>Teadmata</c:v>
                </c:pt>
                <c:pt idx="38">
                  <c:v>Tervishoid ja sotsiaalhoolekanne</c:v>
                </c:pt>
                <c:pt idx="39">
                  <c:v>Riigivalitsemine ja -kaitse, sotsiaalkindlustus</c:v>
                </c:pt>
                <c:pt idx="40">
                  <c:v>Riigivalitsemine ja -kaitse, sotsiaalkindlustus</c:v>
                </c:pt>
                <c:pt idx="41">
                  <c:v>Rahandus, kindlustus (finantsvahendus)</c:v>
                </c:pt>
                <c:pt idx="42">
                  <c:v>Hulgi- ja jaekaubandus</c:v>
                </c:pt>
                <c:pt idx="43">
                  <c:v>Haridus</c:v>
                </c:pt>
                <c:pt idx="44">
                  <c:v>Riigivalitsemine ja -kaitse, sotsiaalkindlustus</c:v>
                </c:pt>
                <c:pt idx="45">
                  <c:v>Kutse-, teadus- ja tehnikaalane tegevus</c:v>
                </c:pt>
                <c:pt idx="46">
                  <c:v>Muud teenindavad tegevused</c:v>
                </c:pt>
                <c:pt idx="47">
                  <c:v>Haridus</c:v>
                </c:pt>
                <c:pt idx="48">
                  <c:v>Riigivalitsemine ja -kaitse, sotsiaalkindlustus</c:v>
                </c:pt>
                <c:pt idx="49">
                  <c:v>Haridus</c:v>
                </c:pt>
                <c:pt idx="50">
                  <c:v>Riigivalitsemine ja -kaitse, sotsiaalkindlustus</c:v>
                </c:pt>
                <c:pt idx="51">
                  <c:v>Hulgi- ja jaekaubandus</c:v>
                </c:pt>
                <c:pt idx="52">
                  <c:v>Riigivalitsemine ja -kaitse, sotsiaalkindlustus</c:v>
                </c:pt>
                <c:pt idx="53">
                  <c:v>Riigivalitsemine ja -kaitse, sotsiaalkindlustus</c:v>
                </c:pt>
                <c:pt idx="54">
                  <c:v>Hulgi- ja jaekaubandus</c:v>
                </c:pt>
                <c:pt idx="55">
                  <c:v>Haridus</c:v>
                </c:pt>
                <c:pt idx="56">
                  <c:v>Haridus</c:v>
                </c:pt>
                <c:pt idx="57">
                  <c:v>Riigivalitsemine ja -kaitse, sotsiaalkindlustus</c:v>
                </c:pt>
                <c:pt idx="58">
                  <c:v>Kunst, meelelahutus ja vaba aeg</c:v>
                </c:pt>
                <c:pt idx="59">
                  <c:v>Töötlev tööstus</c:v>
                </c:pt>
                <c:pt idx="60">
                  <c:v>Töötlev tööstus</c:v>
                </c:pt>
                <c:pt idx="61">
                  <c:v>Riigivalitsemine ja -kaitse, sotsiaalkindlustus</c:v>
                </c:pt>
                <c:pt idx="62">
                  <c:v>Muud teenindavad tegevused</c:v>
                </c:pt>
              </c:strCache>
            </c:strRef>
          </c:xVal>
          <c:yVal>
            <c:numRef>
              <c:f>Sheet1!$C$2:$C$64</c:f>
              <c:numCache>
                <c:formatCode>General</c:formatCode>
                <c:ptCount val="63"/>
                <c:pt idx="3" formatCode="0">
                  <c:v>745</c:v>
                </c:pt>
                <c:pt idx="11" formatCode="0">
                  <c:v>900</c:v>
                </c:pt>
                <c:pt idx="20" formatCode="0">
                  <c:v>1010</c:v>
                </c:pt>
                <c:pt idx="27" formatCode="0">
                  <c:v>1100</c:v>
                </c:pt>
                <c:pt idx="59" formatCode="0">
                  <c:v>1755.91</c:v>
                </c:pt>
                <c:pt idx="60" formatCode="0">
                  <c:v>1767</c:v>
                </c:pt>
              </c:numCache>
            </c:numRef>
          </c:yVal>
          <c:smooth val="0"/>
          <c:extLst>
            <c:ext xmlns:c16="http://schemas.microsoft.com/office/drawing/2014/chart" uri="{C3380CC4-5D6E-409C-BE32-E72D297353CC}">
              <c16:uniqueId val="{00000001-914F-47BD-BCBF-ED19E9AB08C4}"/>
            </c:ext>
          </c:extLst>
        </c:ser>
        <c:ser>
          <c:idx val="2"/>
          <c:order val="2"/>
          <c:tx>
            <c:strRef>
              <c:f>Sheet1!$D$1</c:f>
              <c:strCache>
                <c:ptCount val="1"/>
                <c:pt idx="0">
                  <c:v>Väljavõte3</c:v>
                </c:pt>
              </c:strCache>
            </c:strRef>
          </c:tx>
          <c:spPr>
            <a:ln w="25400" cap="rnd">
              <a:noFill/>
              <a:round/>
            </a:ln>
            <a:effectLst/>
          </c:spPr>
          <c:marker>
            <c:symbol val="circle"/>
            <c:size val="7"/>
            <c:spPr>
              <a:solidFill>
                <a:schemeClr val="accent2"/>
              </a:solidFill>
              <a:ln w="9525">
                <a:solidFill>
                  <a:schemeClr val="accent1"/>
                </a:solidFill>
              </a:ln>
              <a:effectLst/>
            </c:spPr>
          </c:marker>
          <c:xVal>
            <c:strRef>
              <c:f>Sheet1!$A$2:$A$64</c:f>
              <c:strCache>
                <c:ptCount val="63"/>
                <c:pt idx="0">
                  <c:v>Muud</c:v>
                </c:pt>
                <c:pt idx="1">
                  <c:v>Haridus</c:v>
                </c:pt>
                <c:pt idx="2">
                  <c:v>Tervishoid ja sotsiaalhoolekanne</c:v>
                </c:pt>
                <c:pt idx="3">
                  <c:v>Töötlev tööstus</c:v>
                </c:pt>
                <c:pt idx="4">
                  <c:v>Haridus</c:v>
                </c:pt>
                <c:pt idx="5">
                  <c:v>Teadmata</c:v>
                </c:pt>
                <c:pt idx="6">
                  <c:v>Riigivalitsemine ja -kaitse, sotsiaalkindlustus</c:v>
                </c:pt>
                <c:pt idx="7">
                  <c:v>Tervishoid ja sotsiaalhoolekanne</c:v>
                </c:pt>
                <c:pt idx="8">
                  <c:v>Kutse-, teadus- ja tehnikaalane tegevus</c:v>
                </c:pt>
                <c:pt idx="9">
                  <c:v>Haridus</c:v>
                </c:pt>
                <c:pt idx="10">
                  <c:v>Riigivalitsemine ja -kaitse, sotsiaalkindlustus</c:v>
                </c:pt>
                <c:pt idx="11">
                  <c:v>Töötlev tööstus</c:v>
                </c:pt>
                <c:pt idx="12">
                  <c:v>Riigivalitsemine ja -kaitse, sotsiaalkindlustus</c:v>
                </c:pt>
                <c:pt idx="13">
                  <c:v>Riigivalitsemine ja -kaitse, sotsiaalkindlustus</c:v>
                </c:pt>
                <c:pt idx="14">
                  <c:v>Hulgi- ja jaekaubandus</c:v>
                </c:pt>
                <c:pt idx="15">
                  <c:v>Riigivalitsemine ja -kaitse, sotsiaalkindlustus</c:v>
                </c:pt>
                <c:pt idx="16">
                  <c:v>Majutus ja toitlustus</c:v>
                </c:pt>
                <c:pt idx="17">
                  <c:v>Haridus</c:v>
                </c:pt>
                <c:pt idx="18">
                  <c:v>Muud teenindavad tegevused</c:v>
                </c:pt>
                <c:pt idx="19">
                  <c:v>Teadmata</c:v>
                </c:pt>
                <c:pt idx="20">
                  <c:v>Töötlev tööstus</c:v>
                </c:pt>
                <c:pt idx="21">
                  <c:v>Riigivalitsemine ja -kaitse, sotsiaalkindlustus</c:v>
                </c:pt>
                <c:pt idx="22">
                  <c:v>Riigivalitsemine ja -kaitse, sotsiaalkindlustus</c:v>
                </c:pt>
                <c:pt idx="23">
                  <c:v>Haridus</c:v>
                </c:pt>
                <c:pt idx="24">
                  <c:v>Teadmata</c:v>
                </c:pt>
                <c:pt idx="25">
                  <c:v>Riigivalitsemine ja -kaitse, sotsiaalkindlustus</c:v>
                </c:pt>
                <c:pt idx="26">
                  <c:v>Haridus</c:v>
                </c:pt>
                <c:pt idx="27">
                  <c:v>Töötlev tööstus</c:v>
                </c:pt>
                <c:pt idx="28">
                  <c:v>Haridus</c:v>
                </c:pt>
                <c:pt idx="29">
                  <c:v>Tervishoid ja sotsiaalhoolekanne</c:v>
                </c:pt>
                <c:pt idx="30">
                  <c:v>Riigivalitsemine ja -kaitse, sotsiaalkindlustus</c:v>
                </c:pt>
                <c:pt idx="31">
                  <c:v>Haridus</c:v>
                </c:pt>
                <c:pt idx="32">
                  <c:v>Hulgi- ja jaekaubandus</c:v>
                </c:pt>
                <c:pt idx="33">
                  <c:v>Haridus</c:v>
                </c:pt>
                <c:pt idx="34">
                  <c:v>Riigivalitsemine ja -kaitse, sotsiaalkindlustus</c:v>
                </c:pt>
                <c:pt idx="35">
                  <c:v>Töötlev tööstus</c:v>
                </c:pt>
                <c:pt idx="36">
                  <c:v>Haridus</c:v>
                </c:pt>
                <c:pt idx="37">
                  <c:v>Teadmata</c:v>
                </c:pt>
                <c:pt idx="38">
                  <c:v>Tervishoid ja sotsiaalhoolekanne</c:v>
                </c:pt>
                <c:pt idx="39">
                  <c:v>Riigivalitsemine ja -kaitse, sotsiaalkindlustus</c:v>
                </c:pt>
                <c:pt idx="40">
                  <c:v>Riigivalitsemine ja -kaitse, sotsiaalkindlustus</c:v>
                </c:pt>
                <c:pt idx="41">
                  <c:v>Rahandus, kindlustus (finantsvahendus)</c:v>
                </c:pt>
                <c:pt idx="42">
                  <c:v>Hulgi- ja jaekaubandus</c:v>
                </c:pt>
                <c:pt idx="43">
                  <c:v>Haridus</c:v>
                </c:pt>
                <c:pt idx="44">
                  <c:v>Riigivalitsemine ja -kaitse, sotsiaalkindlustus</c:v>
                </c:pt>
                <c:pt idx="45">
                  <c:v>Kutse-, teadus- ja tehnikaalane tegevus</c:v>
                </c:pt>
                <c:pt idx="46">
                  <c:v>Muud teenindavad tegevused</c:v>
                </c:pt>
                <c:pt idx="47">
                  <c:v>Haridus</c:v>
                </c:pt>
                <c:pt idx="48">
                  <c:v>Riigivalitsemine ja -kaitse, sotsiaalkindlustus</c:v>
                </c:pt>
                <c:pt idx="49">
                  <c:v>Haridus</c:v>
                </c:pt>
                <c:pt idx="50">
                  <c:v>Riigivalitsemine ja -kaitse, sotsiaalkindlustus</c:v>
                </c:pt>
                <c:pt idx="51">
                  <c:v>Hulgi- ja jaekaubandus</c:v>
                </c:pt>
                <c:pt idx="52">
                  <c:v>Riigivalitsemine ja -kaitse, sotsiaalkindlustus</c:v>
                </c:pt>
                <c:pt idx="53">
                  <c:v>Riigivalitsemine ja -kaitse, sotsiaalkindlustus</c:v>
                </c:pt>
                <c:pt idx="54">
                  <c:v>Hulgi- ja jaekaubandus</c:v>
                </c:pt>
                <c:pt idx="55">
                  <c:v>Haridus</c:v>
                </c:pt>
                <c:pt idx="56">
                  <c:v>Haridus</c:v>
                </c:pt>
                <c:pt idx="57">
                  <c:v>Riigivalitsemine ja -kaitse, sotsiaalkindlustus</c:v>
                </c:pt>
                <c:pt idx="58">
                  <c:v>Kunst, meelelahutus ja vaba aeg</c:v>
                </c:pt>
                <c:pt idx="59">
                  <c:v>Töötlev tööstus</c:v>
                </c:pt>
                <c:pt idx="60">
                  <c:v>Töötlev tööstus</c:v>
                </c:pt>
                <c:pt idx="61">
                  <c:v>Riigivalitsemine ja -kaitse, sotsiaalkindlustus</c:v>
                </c:pt>
                <c:pt idx="62">
                  <c:v>Muud teenindavad tegevused</c:v>
                </c:pt>
              </c:strCache>
            </c:strRef>
          </c:xVal>
          <c:yVal>
            <c:numRef>
              <c:f>Sheet1!$D$2:$D$64</c:f>
            </c:numRef>
          </c:yVal>
          <c:smooth val="0"/>
          <c:extLst>
            <c:ext xmlns:c16="http://schemas.microsoft.com/office/drawing/2014/chart" uri="{C3380CC4-5D6E-409C-BE32-E72D297353CC}">
              <c16:uniqueId val="{00000002-914F-47BD-BCBF-ED19E9AB08C4}"/>
            </c:ext>
          </c:extLst>
        </c:ser>
        <c:ser>
          <c:idx val="3"/>
          <c:order val="3"/>
          <c:tx>
            <c:strRef>
              <c:f>Sheet1!$E$1</c:f>
              <c:strCache>
                <c:ptCount val="1"/>
                <c:pt idx="0">
                  <c:v>Teie ettevõtte sekretäri töötasu</c:v>
                </c:pt>
              </c:strCache>
            </c:strRef>
          </c:tx>
          <c:spPr>
            <a:ln w="25400" cap="rnd">
              <a:noFill/>
              <a:round/>
            </a:ln>
            <a:effectLst/>
          </c:spPr>
          <c:marker>
            <c:symbol val="triangle"/>
            <c:size val="8"/>
            <c:spPr>
              <a:solidFill>
                <a:srgbClr val="FF0000"/>
              </a:solidFill>
              <a:ln w="9525">
                <a:solidFill>
                  <a:schemeClr val="accent1"/>
                </a:solidFill>
              </a:ln>
              <a:effectLst/>
            </c:spPr>
          </c:marker>
          <c:dLbls>
            <c:dLbl>
              <c:idx val="32"/>
              <c:layout>
                <c:manualLayout>
                  <c:x val="-0.13114639683909771"/>
                  <c:y val="-5.1348021809109815E-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6003-481F-8099-5EC0A7889E6B}"/>
                </c:ext>
              </c:extLst>
            </c:dLbl>
            <c:dLbl>
              <c:idx val="35"/>
              <c:layout>
                <c:manualLayout>
                  <c:x val="-9.3460650620966201E-2"/>
                  <c:y val="-6.4099714463143623E-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00EC-40E3-8223-2B9149212A27}"/>
                </c:ext>
              </c:extLst>
            </c:dLbl>
            <c:dLbl>
              <c:idx val="42"/>
              <c:layout>
                <c:manualLayout>
                  <c:x val="-3.5871720467970603E-2"/>
                  <c:y val="-5.5813067183815103E-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88A0-4A00-97E6-6C484E754D42}"/>
                </c:ext>
              </c:extLst>
            </c:dLbl>
            <c:dLbl>
              <c:idx val="63"/>
              <c:dLblPos val="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914F-47BD-BCBF-ED19E9AB08C4}"/>
                </c:ext>
              </c:extLst>
            </c:dLbl>
            <c:dLbl>
              <c:idx val="201"/>
              <c:layout>
                <c:manualLayout>
                  <c:x val="-3.5871720467970603E-2"/>
                  <c:y val="-5.5813067183815103E-2"/>
                </c:manualLayout>
              </c:layout>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F6BC-414B-A5B6-0A090CE12891}"/>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t-EE"/>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0"/>
              </c:ext>
            </c:extLst>
          </c:dLbls>
          <c:xVal>
            <c:strRef>
              <c:f>Sheet1!$A$2:$A$64</c:f>
              <c:strCache>
                <c:ptCount val="63"/>
                <c:pt idx="0">
                  <c:v>Muud</c:v>
                </c:pt>
                <c:pt idx="1">
                  <c:v>Haridus</c:v>
                </c:pt>
                <c:pt idx="2">
                  <c:v>Tervishoid ja sotsiaalhoolekanne</c:v>
                </c:pt>
                <c:pt idx="3">
                  <c:v>Töötlev tööstus</c:v>
                </c:pt>
                <c:pt idx="4">
                  <c:v>Haridus</c:v>
                </c:pt>
                <c:pt idx="5">
                  <c:v>Teadmata</c:v>
                </c:pt>
                <c:pt idx="6">
                  <c:v>Riigivalitsemine ja -kaitse, sotsiaalkindlustus</c:v>
                </c:pt>
                <c:pt idx="7">
                  <c:v>Tervishoid ja sotsiaalhoolekanne</c:v>
                </c:pt>
                <c:pt idx="8">
                  <c:v>Kutse-, teadus- ja tehnikaalane tegevus</c:v>
                </c:pt>
                <c:pt idx="9">
                  <c:v>Haridus</c:v>
                </c:pt>
                <c:pt idx="10">
                  <c:v>Riigivalitsemine ja -kaitse, sotsiaalkindlustus</c:v>
                </c:pt>
                <c:pt idx="11">
                  <c:v>Töötlev tööstus</c:v>
                </c:pt>
                <c:pt idx="12">
                  <c:v>Riigivalitsemine ja -kaitse, sotsiaalkindlustus</c:v>
                </c:pt>
                <c:pt idx="13">
                  <c:v>Riigivalitsemine ja -kaitse, sotsiaalkindlustus</c:v>
                </c:pt>
                <c:pt idx="14">
                  <c:v>Hulgi- ja jaekaubandus</c:v>
                </c:pt>
                <c:pt idx="15">
                  <c:v>Riigivalitsemine ja -kaitse, sotsiaalkindlustus</c:v>
                </c:pt>
                <c:pt idx="16">
                  <c:v>Majutus ja toitlustus</c:v>
                </c:pt>
                <c:pt idx="17">
                  <c:v>Haridus</c:v>
                </c:pt>
                <c:pt idx="18">
                  <c:v>Muud teenindavad tegevused</c:v>
                </c:pt>
                <c:pt idx="19">
                  <c:v>Teadmata</c:v>
                </c:pt>
                <c:pt idx="20">
                  <c:v>Töötlev tööstus</c:v>
                </c:pt>
                <c:pt idx="21">
                  <c:v>Riigivalitsemine ja -kaitse, sotsiaalkindlustus</c:v>
                </c:pt>
                <c:pt idx="22">
                  <c:v>Riigivalitsemine ja -kaitse, sotsiaalkindlustus</c:v>
                </c:pt>
                <c:pt idx="23">
                  <c:v>Haridus</c:v>
                </c:pt>
                <c:pt idx="24">
                  <c:v>Teadmata</c:v>
                </c:pt>
                <c:pt idx="25">
                  <c:v>Riigivalitsemine ja -kaitse, sotsiaalkindlustus</c:v>
                </c:pt>
                <c:pt idx="26">
                  <c:v>Haridus</c:v>
                </c:pt>
                <c:pt idx="27">
                  <c:v>Töötlev tööstus</c:v>
                </c:pt>
                <c:pt idx="28">
                  <c:v>Haridus</c:v>
                </c:pt>
                <c:pt idx="29">
                  <c:v>Tervishoid ja sotsiaalhoolekanne</c:v>
                </c:pt>
                <c:pt idx="30">
                  <c:v>Riigivalitsemine ja -kaitse, sotsiaalkindlustus</c:v>
                </c:pt>
                <c:pt idx="31">
                  <c:v>Haridus</c:v>
                </c:pt>
                <c:pt idx="32">
                  <c:v>Hulgi- ja jaekaubandus</c:v>
                </c:pt>
                <c:pt idx="33">
                  <c:v>Haridus</c:v>
                </c:pt>
                <c:pt idx="34">
                  <c:v>Riigivalitsemine ja -kaitse, sotsiaalkindlustus</c:v>
                </c:pt>
                <c:pt idx="35">
                  <c:v>Töötlev tööstus</c:v>
                </c:pt>
                <c:pt idx="36">
                  <c:v>Haridus</c:v>
                </c:pt>
                <c:pt idx="37">
                  <c:v>Teadmata</c:v>
                </c:pt>
                <c:pt idx="38">
                  <c:v>Tervishoid ja sotsiaalhoolekanne</c:v>
                </c:pt>
                <c:pt idx="39">
                  <c:v>Riigivalitsemine ja -kaitse, sotsiaalkindlustus</c:v>
                </c:pt>
                <c:pt idx="40">
                  <c:v>Riigivalitsemine ja -kaitse, sotsiaalkindlustus</c:v>
                </c:pt>
                <c:pt idx="41">
                  <c:v>Rahandus, kindlustus (finantsvahendus)</c:v>
                </c:pt>
                <c:pt idx="42">
                  <c:v>Hulgi- ja jaekaubandus</c:v>
                </c:pt>
                <c:pt idx="43">
                  <c:v>Haridus</c:v>
                </c:pt>
                <c:pt idx="44">
                  <c:v>Riigivalitsemine ja -kaitse, sotsiaalkindlustus</c:v>
                </c:pt>
                <c:pt idx="45">
                  <c:v>Kutse-, teadus- ja tehnikaalane tegevus</c:v>
                </c:pt>
                <c:pt idx="46">
                  <c:v>Muud teenindavad tegevused</c:v>
                </c:pt>
                <c:pt idx="47">
                  <c:v>Haridus</c:v>
                </c:pt>
                <c:pt idx="48">
                  <c:v>Riigivalitsemine ja -kaitse, sotsiaalkindlustus</c:v>
                </c:pt>
                <c:pt idx="49">
                  <c:v>Haridus</c:v>
                </c:pt>
                <c:pt idx="50">
                  <c:v>Riigivalitsemine ja -kaitse, sotsiaalkindlustus</c:v>
                </c:pt>
                <c:pt idx="51">
                  <c:v>Hulgi- ja jaekaubandus</c:v>
                </c:pt>
                <c:pt idx="52">
                  <c:v>Riigivalitsemine ja -kaitse, sotsiaalkindlustus</c:v>
                </c:pt>
                <c:pt idx="53">
                  <c:v>Riigivalitsemine ja -kaitse, sotsiaalkindlustus</c:v>
                </c:pt>
                <c:pt idx="54">
                  <c:v>Hulgi- ja jaekaubandus</c:v>
                </c:pt>
                <c:pt idx="55">
                  <c:v>Haridus</c:v>
                </c:pt>
                <c:pt idx="56">
                  <c:v>Haridus</c:v>
                </c:pt>
                <c:pt idx="57">
                  <c:v>Riigivalitsemine ja -kaitse, sotsiaalkindlustus</c:v>
                </c:pt>
                <c:pt idx="58">
                  <c:v>Kunst, meelelahutus ja vaba aeg</c:v>
                </c:pt>
                <c:pt idx="59">
                  <c:v>Töötlev tööstus</c:v>
                </c:pt>
                <c:pt idx="60">
                  <c:v>Töötlev tööstus</c:v>
                </c:pt>
                <c:pt idx="61">
                  <c:v>Riigivalitsemine ja -kaitse, sotsiaalkindlustus</c:v>
                </c:pt>
                <c:pt idx="62">
                  <c:v>Muud teenindavad tegevused</c:v>
                </c:pt>
              </c:strCache>
            </c:strRef>
          </c:xVal>
          <c:yVal>
            <c:numRef>
              <c:f>Sheet1!$E$2:$E$64</c:f>
              <c:numCache>
                <c:formatCode>General</c:formatCode>
                <c:ptCount val="63"/>
                <c:pt idx="35" formatCode="0">
                  <c:v>1200</c:v>
                </c:pt>
              </c:numCache>
            </c:numRef>
          </c:yVal>
          <c:smooth val="0"/>
          <c:extLst>
            <c:ext xmlns:c16="http://schemas.microsoft.com/office/drawing/2014/chart" uri="{C3380CC4-5D6E-409C-BE32-E72D297353CC}">
              <c16:uniqueId val="{00000004-914F-47BD-BCBF-ED19E9AB08C4}"/>
            </c:ext>
          </c:extLst>
        </c:ser>
        <c:ser>
          <c:idx val="4"/>
          <c:order val="4"/>
          <c:tx>
            <c:strRef>
              <c:f>Sheet1!$F$1</c:f>
              <c:strCache>
                <c:ptCount val="1"/>
                <c:pt idx="0">
                  <c:v>Keskmine</c:v>
                </c:pt>
              </c:strCache>
            </c:strRef>
          </c:tx>
          <c:spPr>
            <a:ln w="19050" cap="rnd">
              <a:solidFill>
                <a:schemeClr val="accent1"/>
              </a:solidFill>
              <a:round/>
            </a:ln>
            <a:effectLst/>
          </c:spPr>
          <c:marker>
            <c:symbol val="none"/>
          </c:marker>
          <c:dLbls>
            <c:dLbl>
              <c:idx val="4"/>
              <c:layout>
                <c:manualLayout>
                  <c:x val="-5.7358299220314553E-2"/>
                  <c:y val="-1.9534573514335258E-2"/>
                </c:manualLayout>
              </c:layout>
              <c:dLblPos val="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F6BC-414B-A5B6-0A090CE12891}"/>
                </c:ext>
              </c:extLst>
            </c:dLbl>
            <c:spPr>
              <a:noFill/>
              <a:ln>
                <a:noFill/>
              </a:ln>
              <a:effectLst/>
            </c:spPr>
            <c:txPr>
              <a:bodyPr wrap="square" lIns="38100" tIns="19050" rIns="38100" bIns="19050" anchor="ctr">
                <a:spAutoFit/>
              </a:bodyPr>
              <a:lstStyle/>
              <a:p>
                <a:pPr>
                  <a:defRPr b="1"/>
                </a:pPr>
                <a:endParaRPr lang="et-EE"/>
              </a:p>
            </c:txPr>
            <c:showLegendKey val="0"/>
            <c:showVal val="0"/>
            <c:showCatName val="0"/>
            <c:showSerName val="0"/>
            <c:showPercent val="0"/>
            <c:showBubbleSize val="0"/>
            <c:separator> </c:separator>
            <c:extLst>
              <c:ext xmlns:c15="http://schemas.microsoft.com/office/drawing/2012/chart" uri="{CE6537A1-D6FC-4f65-9D91-7224C49458BB}">
                <c15:showLeaderLines val="0"/>
              </c:ext>
            </c:extLst>
          </c:dLbls>
          <c:xVal>
            <c:strRef>
              <c:f>Sheet1!$A$2:$A$64</c:f>
              <c:strCache>
                <c:ptCount val="63"/>
                <c:pt idx="0">
                  <c:v>Muud</c:v>
                </c:pt>
                <c:pt idx="1">
                  <c:v>Haridus</c:v>
                </c:pt>
                <c:pt idx="2">
                  <c:v>Tervishoid ja sotsiaalhoolekanne</c:v>
                </c:pt>
                <c:pt idx="3">
                  <c:v>Töötlev tööstus</c:v>
                </c:pt>
                <c:pt idx="4">
                  <c:v>Haridus</c:v>
                </c:pt>
                <c:pt idx="5">
                  <c:v>Teadmata</c:v>
                </c:pt>
                <c:pt idx="6">
                  <c:v>Riigivalitsemine ja -kaitse, sotsiaalkindlustus</c:v>
                </c:pt>
                <c:pt idx="7">
                  <c:v>Tervishoid ja sotsiaalhoolekanne</c:v>
                </c:pt>
                <c:pt idx="8">
                  <c:v>Kutse-, teadus- ja tehnikaalane tegevus</c:v>
                </c:pt>
                <c:pt idx="9">
                  <c:v>Haridus</c:v>
                </c:pt>
                <c:pt idx="10">
                  <c:v>Riigivalitsemine ja -kaitse, sotsiaalkindlustus</c:v>
                </c:pt>
                <c:pt idx="11">
                  <c:v>Töötlev tööstus</c:v>
                </c:pt>
                <c:pt idx="12">
                  <c:v>Riigivalitsemine ja -kaitse, sotsiaalkindlustus</c:v>
                </c:pt>
                <c:pt idx="13">
                  <c:v>Riigivalitsemine ja -kaitse, sotsiaalkindlustus</c:v>
                </c:pt>
                <c:pt idx="14">
                  <c:v>Hulgi- ja jaekaubandus</c:v>
                </c:pt>
                <c:pt idx="15">
                  <c:v>Riigivalitsemine ja -kaitse, sotsiaalkindlustus</c:v>
                </c:pt>
                <c:pt idx="16">
                  <c:v>Majutus ja toitlustus</c:v>
                </c:pt>
                <c:pt idx="17">
                  <c:v>Haridus</c:v>
                </c:pt>
                <c:pt idx="18">
                  <c:v>Muud teenindavad tegevused</c:v>
                </c:pt>
                <c:pt idx="19">
                  <c:v>Teadmata</c:v>
                </c:pt>
                <c:pt idx="20">
                  <c:v>Töötlev tööstus</c:v>
                </c:pt>
                <c:pt idx="21">
                  <c:v>Riigivalitsemine ja -kaitse, sotsiaalkindlustus</c:v>
                </c:pt>
                <c:pt idx="22">
                  <c:v>Riigivalitsemine ja -kaitse, sotsiaalkindlustus</c:v>
                </c:pt>
                <c:pt idx="23">
                  <c:v>Haridus</c:v>
                </c:pt>
                <c:pt idx="24">
                  <c:v>Teadmata</c:v>
                </c:pt>
                <c:pt idx="25">
                  <c:v>Riigivalitsemine ja -kaitse, sotsiaalkindlustus</c:v>
                </c:pt>
                <c:pt idx="26">
                  <c:v>Haridus</c:v>
                </c:pt>
                <c:pt idx="27">
                  <c:v>Töötlev tööstus</c:v>
                </c:pt>
                <c:pt idx="28">
                  <c:v>Haridus</c:v>
                </c:pt>
                <c:pt idx="29">
                  <c:v>Tervishoid ja sotsiaalhoolekanne</c:v>
                </c:pt>
                <c:pt idx="30">
                  <c:v>Riigivalitsemine ja -kaitse, sotsiaalkindlustus</c:v>
                </c:pt>
                <c:pt idx="31">
                  <c:v>Haridus</c:v>
                </c:pt>
                <c:pt idx="32">
                  <c:v>Hulgi- ja jaekaubandus</c:v>
                </c:pt>
                <c:pt idx="33">
                  <c:v>Haridus</c:v>
                </c:pt>
                <c:pt idx="34">
                  <c:v>Riigivalitsemine ja -kaitse, sotsiaalkindlustus</c:v>
                </c:pt>
                <c:pt idx="35">
                  <c:v>Töötlev tööstus</c:v>
                </c:pt>
                <c:pt idx="36">
                  <c:v>Haridus</c:v>
                </c:pt>
                <c:pt idx="37">
                  <c:v>Teadmata</c:v>
                </c:pt>
                <c:pt idx="38">
                  <c:v>Tervishoid ja sotsiaalhoolekanne</c:v>
                </c:pt>
                <c:pt idx="39">
                  <c:v>Riigivalitsemine ja -kaitse, sotsiaalkindlustus</c:v>
                </c:pt>
                <c:pt idx="40">
                  <c:v>Riigivalitsemine ja -kaitse, sotsiaalkindlustus</c:v>
                </c:pt>
                <c:pt idx="41">
                  <c:v>Rahandus, kindlustus (finantsvahendus)</c:v>
                </c:pt>
                <c:pt idx="42">
                  <c:v>Hulgi- ja jaekaubandus</c:v>
                </c:pt>
                <c:pt idx="43">
                  <c:v>Haridus</c:v>
                </c:pt>
                <c:pt idx="44">
                  <c:v>Riigivalitsemine ja -kaitse, sotsiaalkindlustus</c:v>
                </c:pt>
                <c:pt idx="45">
                  <c:v>Kutse-, teadus- ja tehnikaalane tegevus</c:v>
                </c:pt>
                <c:pt idx="46">
                  <c:v>Muud teenindavad tegevused</c:v>
                </c:pt>
                <c:pt idx="47">
                  <c:v>Haridus</c:v>
                </c:pt>
                <c:pt idx="48">
                  <c:v>Riigivalitsemine ja -kaitse, sotsiaalkindlustus</c:v>
                </c:pt>
                <c:pt idx="49">
                  <c:v>Haridus</c:v>
                </c:pt>
                <c:pt idx="50">
                  <c:v>Riigivalitsemine ja -kaitse, sotsiaalkindlustus</c:v>
                </c:pt>
                <c:pt idx="51">
                  <c:v>Hulgi- ja jaekaubandus</c:v>
                </c:pt>
                <c:pt idx="52">
                  <c:v>Riigivalitsemine ja -kaitse, sotsiaalkindlustus</c:v>
                </c:pt>
                <c:pt idx="53">
                  <c:v>Riigivalitsemine ja -kaitse, sotsiaalkindlustus</c:v>
                </c:pt>
                <c:pt idx="54">
                  <c:v>Hulgi- ja jaekaubandus</c:v>
                </c:pt>
                <c:pt idx="55">
                  <c:v>Haridus</c:v>
                </c:pt>
                <c:pt idx="56">
                  <c:v>Haridus</c:v>
                </c:pt>
                <c:pt idx="57">
                  <c:v>Riigivalitsemine ja -kaitse, sotsiaalkindlustus</c:v>
                </c:pt>
                <c:pt idx="58">
                  <c:v>Kunst, meelelahutus ja vaba aeg</c:v>
                </c:pt>
                <c:pt idx="59">
                  <c:v>Töötlev tööstus</c:v>
                </c:pt>
                <c:pt idx="60">
                  <c:v>Töötlev tööstus</c:v>
                </c:pt>
                <c:pt idx="61">
                  <c:v>Riigivalitsemine ja -kaitse, sotsiaalkindlustus</c:v>
                </c:pt>
                <c:pt idx="62">
                  <c:v>Muud teenindavad tegevused</c:v>
                </c:pt>
              </c:strCache>
            </c:strRef>
          </c:xVal>
          <c:yVal>
            <c:numRef>
              <c:f>Sheet1!$F$2:$F$64</c:f>
              <c:numCache>
                <c:formatCode>0</c:formatCode>
                <c:ptCount val="63"/>
                <c:pt idx="0">
                  <c:v>1163.9961953020265</c:v>
                </c:pt>
                <c:pt idx="1">
                  <c:v>1163.9961953020265</c:v>
                </c:pt>
                <c:pt idx="2">
                  <c:v>1163.9961953020265</c:v>
                </c:pt>
                <c:pt idx="3">
                  <c:v>1163.9961953020265</c:v>
                </c:pt>
                <c:pt idx="4">
                  <c:v>1163.9961953020265</c:v>
                </c:pt>
                <c:pt idx="5">
                  <c:v>1163.9961953020265</c:v>
                </c:pt>
                <c:pt idx="6">
                  <c:v>1163.9961953020265</c:v>
                </c:pt>
                <c:pt idx="7">
                  <c:v>1163.9961953020265</c:v>
                </c:pt>
                <c:pt idx="8">
                  <c:v>1163.9961953020265</c:v>
                </c:pt>
                <c:pt idx="9">
                  <c:v>1163.9961953020265</c:v>
                </c:pt>
                <c:pt idx="10">
                  <c:v>1163.9961953020265</c:v>
                </c:pt>
                <c:pt idx="11">
                  <c:v>1163.9961953020265</c:v>
                </c:pt>
                <c:pt idx="12">
                  <c:v>1163.9961953020265</c:v>
                </c:pt>
                <c:pt idx="13">
                  <c:v>1163.9961953020265</c:v>
                </c:pt>
                <c:pt idx="14">
                  <c:v>1163.9961953020265</c:v>
                </c:pt>
                <c:pt idx="15">
                  <c:v>1163.9961953020265</c:v>
                </c:pt>
                <c:pt idx="16">
                  <c:v>1163.9961953020265</c:v>
                </c:pt>
                <c:pt idx="17">
                  <c:v>1163.9961953020265</c:v>
                </c:pt>
                <c:pt idx="18">
                  <c:v>1163.9961953020265</c:v>
                </c:pt>
                <c:pt idx="19">
                  <c:v>1163.9961953020265</c:v>
                </c:pt>
                <c:pt idx="20">
                  <c:v>1163.9961953020265</c:v>
                </c:pt>
                <c:pt idx="21">
                  <c:v>1163.9961953020265</c:v>
                </c:pt>
                <c:pt idx="22">
                  <c:v>1163.9961953020265</c:v>
                </c:pt>
                <c:pt idx="23">
                  <c:v>1163.9961953020265</c:v>
                </c:pt>
                <c:pt idx="24">
                  <c:v>1163.9961953020265</c:v>
                </c:pt>
                <c:pt idx="25">
                  <c:v>1163.9961953020265</c:v>
                </c:pt>
                <c:pt idx="26">
                  <c:v>1163.9961953020265</c:v>
                </c:pt>
                <c:pt idx="27">
                  <c:v>1163.9961953020265</c:v>
                </c:pt>
                <c:pt idx="28">
                  <c:v>1163.9961953020265</c:v>
                </c:pt>
                <c:pt idx="29">
                  <c:v>1163.9961953020265</c:v>
                </c:pt>
                <c:pt idx="30">
                  <c:v>1163.9961953020265</c:v>
                </c:pt>
                <c:pt idx="31">
                  <c:v>1163.9961953020265</c:v>
                </c:pt>
                <c:pt idx="32">
                  <c:v>1163.9961953020265</c:v>
                </c:pt>
                <c:pt idx="33">
                  <c:v>1163.9961953020265</c:v>
                </c:pt>
                <c:pt idx="34">
                  <c:v>1163.9961953020265</c:v>
                </c:pt>
                <c:pt idx="35">
                  <c:v>1163.9961953020265</c:v>
                </c:pt>
                <c:pt idx="36">
                  <c:v>1163.9961953020265</c:v>
                </c:pt>
                <c:pt idx="37">
                  <c:v>1163.9961953020265</c:v>
                </c:pt>
                <c:pt idx="38">
                  <c:v>1163.9961953020265</c:v>
                </c:pt>
                <c:pt idx="39">
                  <c:v>1163.9961953020265</c:v>
                </c:pt>
                <c:pt idx="40">
                  <c:v>1163.9961953020265</c:v>
                </c:pt>
                <c:pt idx="41">
                  <c:v>1163.9961953020265</c:v>
                </c:pt>
                <c:pt idx="42">
                  <c:v>1163.9961953020265</c:v>
                </c:pt>
                <c:pt idx="43">
                  <c:v>1163.9961953020265</c:v>
                </c:pt>
                <c:pt idx="44">
                  <c:v>1163.9961953020265</c:v>
                </c:pt>
                <c:pt idx="45">
                  <c:v>1163.9961953020265</c:v>
                </c:pt>
                <c:pt idx="46">
                  <c:v>1163.9961953020265</c:v>
                </c:pt>
                <c:pt idx="47">
                  <c:v>1163.9961953020265</c:v>
                </c:pt>
                <c:pt idx="48">
                  <c:v>1163.9961953020265</c:v>
                </c:pt>
                <c:pt idx="49">
                  <c:v>1163.9961953020265</c:v>
                </c:pt>
                <c:pt idx="50">
                  <c:v>1163.9961953020265</c:v>
                </c:pt>
                <c:pt idx="51">
                  <c:v>1163.9961953020265</c:v>
                </c:pt>
                <c:pt idx="52">
                  <c:v>1163.9961953020265</c:v>
                </c:pt>
                <c:pt idx="53">
                  <c:v>1163.9961953020265</c:v>
                </c:pt>
                <c:pt idx="54">
                  <c:v>1163.9961953020265</c:v>
                </c:pt>
                <c:pt idx="55">
                  <c:v>1163.9961953020265</c:v>
                </c:pt>
                <c:pt idx="56">
                  <c:v>1163.9961953020265</c:v>
                </c:pt>
                <c:pt idx="57">
                  <c:v>1163.9961953020265</c:v>
                </c:pt>
                <c:pt idx="58">
                  <c:v>1163.9961953020265</c:v>
                </c:pt>
                <c:pt idx="59">
                  <c:v>1163.9961953020265</c:v>
                </c:pt>
                <c:pt idx="60">
                  <c:v>1163.9961953020265</c:v>
                </c:pt>
                <c:pt idx="61">
                  <c:v>1163.9961953020265</c:v>
                </c:pt>
                <c:pt idx="62">
                  <c:v>1163.9961953020265</c:v>
                </c:pt>
              </c:numCache>
            </c:numRef>
          </c:yVal>
          <c:smooth val="0"/>
          <c:extLst>
            <c:ext xmlns:c16="http://schemas.microsoft.com/office/drawing/2014/chart" uri="{C3380CC4-5D6E-409C-BE32-E72D297353CC}">
              <c16:uniqueId val="{00000005-914F-47BD-BCBF-ED19E9AB08C4}"/>
            </c:ext>
          </c:extLst>
        </c:ser>
        <c:ser>
          <c:idx val="5"/>
          <c:order val="5"/>
          <c:tx>
            <c:strRef>
              <c:f>Sheet1!$G$1</c:f>
              <c:strCache>
                <c:ptCount val="1"/>
                <c:pt idx="0">
                  <c:v>Mediaan</c:v>
                </c:pt>
              </c:strCache>
            </c:strRef>
          </c:tx>
          <c:spPr>
            <a:ln w="19050">
              <a:solidFill>
                <a:schemeClr val="tx1">
                  <a:lumMod val="25000"/>
                  <a:lumOff val="75000"/>
                </a:schemeClr>
              </a:solidFill>
              <a:prstDash val="lgDash"/>
            </a:ln>
          </c:spPr>
          <c:marker>
            <c:symbol val="none"/>
          </c:marker>
          <c:dLbls>
            <c:dLbl>
              <c:idx val="0"/>
              <c:layout>
                <c:manualLayout>
                  <c:x val="-5.6466897790084245E-3"/>
                  <c:y val="2.6232141576392976E-2"/>
                </c:manualLayout>
              </c:layout>
              <c:dLblPos val="r"/>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B618-48CF-8936-91F07262D1B6}"/>
                </c:ext>
              </c:extLst>
            </c:dLbl>
            <c:spPr>
              <a:noFill/>
              <a:ln>
                <a:noFill/>
              </a:ln>
              <a:effectLst/>
            </c:spPr>
            <c:txPr>
              <a:bodyPr wrap="square" lIns="38100" tIns="19050" rIns="38100" bIns="19050" anchor="ctr">
                <a:spAutoFit/>
              </a:bodyPr>
              <a:lstStyle/>
              <a:p>
                <a:pPr>
                  <a:defRPr b="1"/>
                </a:pPr>
                <a:endParaRPr lang="et-EE"/>
              </a:p>
            </c:txPr>
            <c:showLegendKey val="0"/>
            <c:showVal val="0"/>
            <c:showCatName val="0"/>
            <c:showSerName val="0"/>
            <c:showPercent val="0"/>
            <c:showBubbleSize val="0"/>
            <c:separator> </c:separator>
            <c:extLst>
              <c:ext xmlns:c15="http://schemas.microsoft.com/office/drawing/2012/chart" uri="{CE6537A1-D6FC-4f65-9D91-7224C49458BB}">
                <c15:showLeaderLines val="1"/>
              </c:ext>
            </c:extLst>
          </c:dLbls>
          <c:xVal>
            <c:strRef>
              <c:f>Sheet1!$A$2:$A$64</c:f>
              <c:strCache>
                <c:ptCount val="63"/>
                <c:pt idx="0">
                  <c:v>Muud</c:v>
                </c:pt>
                <c:pt idx="1">
                  <c:v>Haridus</c:v>
                </c:pt>
                <c:pt idx="2">
                  <c:v>Tervishoid ja sotsiaalhoolekanne</c:v>
                </c:pt>
                <c:pt idx="3">
                  <c:v>Töötlev tööstus</c:v>
                </c:pt>
                <c:pt idx="4">
                  <c:v>Haridus</c:v>
                </c:pt>
                <c:pt idx="5">
                  <c:v>Teadmata</c:v>
                </c:pt>
                <c:pt idx="6">
                  <c:v>Riigivalitsemine ja -kaitse, sotsiaalkindlustus</c:v>
                </c:pt>
                <c:pt idx="7">
                  <c:v>Tervishoid ja sotsiaalhoolekanne</c:v>
                </c:pt>
                <c:pt idx="8">
                  <c:v>Kutse-, teadus- ja tehnikaalane tegevus</c:v>
                </c:pt>
                <c:pt idx="9">
                  <c:v>Haridus</c:v>
                </c:pt>
                <c:pt idx="10">
                  <c:v>Riigivalitsemine ja -kaitse, sotsiaalkindlustus</c:v>
                </c:pt>
                <c:pt idx="11">
                  <c:v>Töötlev tööstus</c:v>
                </c:pt>
                <c:pt idx="12">
                  <c:v>Riigivalitsemine ja -kaitse, sotsiaalkindlustus</c:v>
                </c:pt>
                <c:pt idx="13">
                  <c:v>Riigivalitsemine ja -kaitse, sotsiaalkindlustus</c:v>
                </c:pt>
                <c:pt idx="14">
                  <c:v>Hulgi- ja jaekaubandus</c:v>
                </c:pt>
                <c:pt idx="15">
                  <c:v>Riigivalitsemine ja -kaitse, sotsiaalkindlustus</c:v>
                </c:pt>
                <c:pt idx="16">
                  <c:v>Majutus ja toitlustus</c:v>
                </c:pt>
                <c:pt idx="17">
                  <c:v>Haridus</c:v>
                </c:pt>
                <c:pt idx="18">
                  <c:v>Muud teenindavad tegevused</c:v>
                </c:pt>
                <c:pt idx="19">
                  <c:v>Teadmata</c:v>
                </c:pt>
                <c:pt idx="20">
                  <c:v>Töötlev tööstus</c:v>
                </c:pt>
                <c:pt idx="21">
                  <c:v>Riigivalitsemine ja -kaitse, sotsiaalkindlustus</c:v>
                </c:pt>
                <c:pt idx="22">
                  <c:v>Riigivalitsemine ja -kaitse, sotsiaalkindlustus</c:v>
                </c:pt>
                <c:pt idx="23">
                  <c:v>Haridus</c:v>
                </c:pt>
                <c:pt idx="24">
                  <c:v>Teadmata</c:v>
                </c:pt>
                <c:pt idx="25">
                  <c:v>Riigivalitsemine ja -kaitse, sotsiaalkindlustus</c:v>
                </c:pt>
                <c:pt idx="26">
                  <c:v>Haridus</c:v>
                </c:pt>
                <c:pt idx="27">
                  <c:v>Töötlev tööstus</c:v>
                </c:pt>
                <c:pt idx="28">
                  <c:v>Haridus</c:v>
                </c:pt>
                <c:pt idx="29">
                  <c:v>Tervishoid ja sotsiaalhoolekanne</c:v>
                </c:pt>
                <c:pt idx="30">
                  <c:v>Riigivalitsemine ja -kaitse, sotsiaalkindlustus</c:v>
                </c:pt>
                <c:pt idx="31">
                  <c:v>Haridus</c:v>
                </c:pt>
                <c:pt idx="32">
                  <c:v>Hulgi- ja jaekaubandus</c:v>
                </c:pt>
                <c:pt idx="33">
                  <c:v>Haridus</c:v>
                </c:pt>
                <c:pt idx="34">
                  <c:v>Riigivalitsemine ja -kaitse, sotsiaalkindlustus</c:v>
                </c:pt>
                <c:pt idx="35">
                  <c:v>Töötlev tööstus</c:v>
                </c:pt>
                <c:pt idx="36">
                  <c:v>Haridus</c:v>
                </c:pt>
                <c:pt idx="37">
                  <c:v>Teadmata</c:v>
                </c:pt>
                <c:pt idx="38">
                  <c:v>Tervishoid ja sotsiaalhoolekanne</c:v>
                </c:pt>
                <c:pt idx="39">
                  <c:v>Riigivalitsemine ja -kaitse, sotsiaalkindlustus</c:v>
                </c:pt>
                <c:pt idx="40">
                  <c:v>Riigivalitsemine ja -kaitse, sotsiaalkindlustus</c:v>
                </c:pt>
                <c:pt idx="41">
                  <c:v>Rahandus, kindlustus (finantsvahendus)</c:v>
                </c:pt>
                <c:pt idx="42">
                  <c:v>Hulgi- ja jaekaubandus</c:v>
                </c:pt>
                <c:pt idx="43">
                  <c:v>Haridus</c:v>
                </c:pt>
                <c:pt idx="44">
                  <c:v>Riigivalitsemine ja -kaitse, sotsiaalkindlustus</c:v>
                </c:pt>
                <c:pt idx="45">
                  <c:v>Kutse-, teadus- ja tehnikaalane tegevus</c:v>
                </c:pt>
                <c:pt idx="46">
                  <c:v>Muud teenindavad tegevused</c:v>
                </c:pt>
                <c:pt idx="47">
                  <c:v>Haridus</c:v>
                </c:pt>
                <c:pt idx="48">
                  <c:v>Riigivalitsemine ja -kaitse, sotsiaalkindlustus</c:v>
                </c:pt>
                <c:pt idx="49">
                  <c:v>Haridus</c:v>
                </c:pt>
                <c:pt idx="50">
                  <c:v>Riigivalitsemine ja -kaitse, sotsiaalkindlustus</c:v>
                </c:pt>
                <c:pt idx="51">
                  <c:v>Hulgi- ja jaekaubandus</c:v>
                </c:pt>
                <c:pt idx="52">
                  <c:v>Riigivalitsemine ja -kaitse, sotsiaalkindlustus</c:v>
                </c:pt>
                <c:pt idx="53">
                  <c:v>Riigivalitsemine ja -kaitse, sotsiaalkindlustus</c:v>
                </c:pt>
                <c:pt idx="54">
                  <c:v>Hulgi- ja jaekaubandus</c:v>
                </c:pt>
                <c:pt idx="55">
                  <c:v>Haridus</c:v>
                </c:pt>
                <c:pt idx="56">
                  <c:v>Haridus</c:v>
                </c:pt>
                <c:pt idx="57">
                  <c:v>Riigivalitsemine ja -kaitse, sotsiaalkindlustus</c:v>
                </c:pt>
                <c:pt idx="58">
                  <c:v>Kunst, meelelahutus ja vaba aeg</c:v>
                </c:pt>
                <c:pt idx="59">
                  <c:v>Töötlev tööstus</c:v>
                </c:pt>
                <c:pt idx="60">
                  <c:v>Töötlev tööstus</c:v>
                </c:pt>
                <c:pt idx="61">
                  <c:v>Riigivalitsemine ja -kaitse, sotsiaalkindlustus</c:v>
                </c:pt>
                <c:pt idx="62">
                  <c:v>Muud teenindavad tegevused</c:v>
                </c:pt>
              </c:strCache>
            </c:strRef>
          </c:xVal>
          <c:yVal>
            <c:numRef>
              <c:f>Sheet1!$G$2:$G$64</c:f>
              <c:numCache>
                <c:formatCode>0</c:formatCode>
                <c:ptCount val="63"/>
                <c:pt idx="0">
                  <c:v>1129.49</c:v>
                </c:pt>
                <c:pt idx="1">
                  <c:v>1129.49</c:v>
                </c:pt>
                <c:pt idx="2">
                  <c:v>1129.49</c:v>
                </c:pt>
                <c:pt idx="3">
                  <c:v>1129.49</c:v>
                </c:pt>
                <c:pt idx="4">
                  <c:v>1129.49</c:v>
                </c:pt>
                <c:pt idx="5">
                  <c:v>1129.49</c:v>
                </c:pt>
                <c:pt idx="6">
                  <c:v>1129.49</c:v>
                </c:pt>
                <c:pt idx="7">
                  <c:v>1129.49</c:v>
                </c:pt>
                <c:pt idx="8">
                  <c:v>1129.49</c:v>
                </c:pt>
                <c:pt idx="9">
                  <c:v>1129.49</c:v>
                </c:pt>
                <c:pt idx="10">
                  <c:v>1129.49</c:v>
                </c:pt>
                <c:pt idx="11">
                  <c:v>1129.49</c:v>
                </c:pt>
                <c:pt idx="12">
                  <c:v>1129.49</c:v>
                </c:pt>
                <c:pt idx="13">
                  <c:v>1129.49</c:v>
                </c:pt>
                <c:pt idx="14">
                  <c:v>1129.49</c:v>
                </c:pt>
                <c:pt idx="15">
                  <c:v>1129.49</c:v>
                </c:pt>
                <c:pt idx="16">
                  <c:v>1129.49</c:v>
                </c:pt>
                <c:pt idx="17">
                  <c:v>1129.49</c:v>
                </c:pt>
                <c:pt idx="18">
                  <c:v>1129.49</c:v>
                </c:pt>
                <c:pt idx="19">
                  <c:v>1129.49</c:v>
                </c:pt>
                <c:pt idx="20">
                  <c:v>1129.49</c:v>
                </c:pt>
                <c:pt idx="21">
                  <c:v>1129.49</c:v>
                </c:pt>
                <c:pt idx="22">
                  <c:v>1129.49</c:v>
                </c:pt>
                <c:pt idx="23">
                  <c:v>1129.49</c:v>
                </c:pt>
                <c:pt idx="24">
                  <c:v>1129.49</c:v>
                </c:pt>
                <c:pt idx="25">
                  <c:v>1129.49</c:v>
                </c:pt>
                <c:pt idx="26">
                  <c:v>1129.49</c:v>
                </c:pt>
                <c:pt idx="27">
                  <c:v>1129.49</c:v>
                </c:pt>
                <c:pt idx="28">
                  <c:v>1129.49</c:v>
                </c:pt>
                <c:pt idx="29">
                  <c:v>1129.49</c:v>
                </c:pt>
                <c:pt idx="30">
                  <c:v>1129.49</c:v>
                </c:pt>
                <c:pt idx="31">
                  <c:v>1129.49</c:v>
                </c:pt>
                <c:pt idx="32">
                  <c:v>1129.49</c:v>
                </c:pt>
                <c:pt idx="33">
                  <c:v>1129.49</c:v>
                </c:pt>
                <c:pt idx="34">
                  <c:v>1129.49</c:v>
                </c:pt>
                <c:pt idx="35">
                  <c:v>1129.49</c:v>
                </c:pt>
                <c:pt idx="36">
                  <c:v>1129.49</c:v>
                </c:pt>
                <c:pt idx="37">
                  <c:v>1129.49</c:v>
                </c:pt>
                <c:pt idx="38">
                  <c:v>1129.49</c:v>
                </c:pt>
                <c:pt idx="39">
                  <c:v>1129.49</c:v>
                </c:pt>
                <c:pt idx="40">
                  <c:v>1129.49</c:v>
                </c:pt>
                <c:pt idx="41">
                  <c:v>1129.49</c:v>
                </c:pt>
                <c:pt idx="42">
                  <c:v>1129.49</c:v>
                </c:pt>
                <c:pt idx="43">
                  <c:v>1129.49</c:v>
                </c:pt>
                <c:pt idx="44">
                  <c:v>1129.49</c:v>
                </c:pt>
                <c:pt idx="45">
                  <c:v>1129.49</c:v>
                </c:pt>
                <c:pt idx="46">
                  <c:v>1129.49</c:v>
                </c:pt>
                <c:pt idx="47">
                  <c:v>1129.49</c:v>
                </c:pt>
                <c:pt idx="48">
                  <c:v>1129.49</c:v>
                </c:pt>
                <c:pt idx="49">
                  <c:v>1129.49</c:v>
                </c:pt>
                <c:pt idx="50">
                  <c:v>1129.49</c:v>
                </c:pt>
                <c:pt idx="51">
                  <c:v>1129.49</c:v>
                </c:pt>
                <c:pt idx="52">
                  <c:v>1129.49</c:v>
                </c:pt>
                <c:pt idx="53">
                  <c:v>1129.49</c:v>
                </c:pt>
                <c:pt idx="54">
                  <c:v>1129.49</c:v>
                </c:pt>
                <c:pt idx="55">
                  <c:v>1129.49</c:v>
                </c:pt>
                <c:pt idx="56">
                  <c:v>1129.49</c:v>
                </c:pt>
                <c:pt idx="57">
                  <c:v>1129.49</c:v>
                </c:pt>
                <c:pt idx="58">
                  <c:v>1129.49</c:v>
                </c:pt>
                <c:pt idx="59">
                  <c:v>1129.49</c:v>
                </c:pt>
                <c:pt idx="60">
                  <c:v>1129.49</c:v>
                </c:pt>
                <c:pt idx="61">
                  <c:v>1129.49</c:v>
                </c:pt>
                <c:pt idx="62">
                  <c:v>1129.49</c:v>
                </c:pt>
              </c:numCache>
            </c:numRef>
          </c:yVal>
          <c:smooth val="0"/>
          <c:extLst>
            <c:ext xmlns:c16="http://schemas.microsoft.com/office/drawing/2014/chart" uri="{C3380CC4-5D6E-409C-BE32-E72D297353CC}">
              <c16:uniqueId val="{00000000-B618-48CF-8936-91F07262D1B6}"/>
            </c:ext>
          </c:extLst>
        </c:ser>
        <c:dLbls>
          <c:showLegendKey val="0"/>
          <c:showVal val="0"/>
          <c:showCatName val="0"/>
          <c:showSerName val="0"/>
          <c:showPercent val="0"/>
          <c:showBubbleSize val="0"/>
        </c:dLbls>
        <c:axId val="199283072"/>
        <c:axId val="199284992"/>
      </c:scatterChart>
      <c:valAx>
        <c:axId val="1992830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bg1">
                        <a:lumMod val="50000"/>
                      </a:schemeClr>
                    </a:solidFill>
                    <a:latin typeface="+mn-lt"/>
                    <a:ea typeface="+mn-ea"/>
                    <a:cs typeface="+mn-cs"/>
                  </a:defRPr>
                </a:pPr>
                <a:r>
                  <a:rPr lang="et-EE" sz="1000" b="0" i="0" baseline="0">
                    <a:solidFill>
                      <a:schemeClr val="bg1">
                        <a:lumMod val="50000"/>
                      </a:schemeClr>
                    </a:solidFill>
                    <a:effectLst/>
                  </a:rPr>
                  <a:t>Uuringus osalenud töötajate ja organisatsioonide esitatud töötasud</a:t>
                </a:r>
                <a:endParaRPr lang="et-EE" sz="1000">
                  <a:solidFill>
                    <a:schemeClr val="bg1">
                      <a:lumMod val="50000"/>
                    </a:schemeClr>
                  </a:solidFill>
                  <a:effectLst/>
                </a:endParaRPr>
              </a:p>
            </c:rich>
          </c:tx>
          <c:overlay val="0"/>
          <c:spPr>
            <a:noFill/>
            <a:ln>
              <a:noFill/>
            </a:ln>
            <a:effectLst/>
          </c:spPr>
        </c:title>
        <c:numFmt formatCode="General" sourceLinked="1"/>
        <c:majorTickMark val="none"/>
        <c:minorTickMark val="none"/>
        <c:tickLblPos val="none"/>
        <c:spPr>
          <a:noFill/>
          <a:ln w="9525" cap="flat" cmpd="sng" algn="ctr">
            <a:solidFill>
              <a:schemeClr val="bg1">
                <a:lumMod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t-EE"/>
          </a:p>
        </c:txPr>
        <c:crossAx val="199284992"/>
        <c:crosses val="autoZero"/>
        <c:crossBetween val="midCat"/>
      </c:valAx>
      <c:valAx>
        <c:axId val="199284992"/>
        <c:scaling>
          <c:orientation val="minMax"/>
        </c:scaling>
        <c:delete val="0"/>
        <c:axPos val="l"/>
        <c:numFmt formatCode="0" sourceLinked="1"/>
        <c:majorTickMark val="none"/>
        <c:minorTickMark val="none"/>
        <c:tickLblPos val="nextTo"/>
        <c:spPr>
          <a:noFill/>
          <a:ln w="9525" cap="flat" cmpd="sng" algn="ctr">
            <a:solidFill>
              <a:schemeClr val="bg1">
                <a:lumMod val="85000"/>
              </a:schemeClr>
            </a:solidFill>
            <a:round/>
          </a:ln>
          <a:effectLst/>
        </c:spPr>
        <c:txPr>
          <a:bodyPr rot="-60000000" spcFirstLastPara="1" vertOverflow="ellipsis" vert="horz" wrap="square" anchor="ctr" anchorCtr="1"/>
          <a:lstStyle/>
          <a:p>
            <a:pPr>
              <a:defRPr sz="800" b="0" i="0" u="none" strike="noStrike" kern="1200" baseline="0">
                <a:solidFill>
                  <a:schemeClr val="bg1">
                    <a:lumMod val="50000"/>
                  </a:schemeClr>
                </a:solidFill>
                <a:latin typeface="+mn-lt"/>
                <a:ea typeface="+mn-ea"/>
                <a:cs typeface="+mn-cs"/>
              </a:defRPr>
            </a:pPr>
            <a:endParaRPr lang="et-EE"/>
          </a:p>
        </c:txPr>
        <c:crossAx val="199283072"/>
        <c:crosses val="autoZero"/>
        <c:crossBetween val="midCat"/>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w="3175">
      <a:solidFill>
        <a:schemeClr val="tx1">
          <a:lumMod val="15000"/>
          <a:lumOff val="85000"/>
        </a:schemeClr>
      </a:solidFill>
    </a:ln>
    <a:effectLst/>
  </c:spPr>
  <c:txPr>
    <a:bodyPr/>
    <a:lstStyle/>
    <a:p>
      <a:pPr>
        <a:defRPr/>
      </a:pPr>
      <a:endParaRPr lang="et-E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901712427432702E-2"/>
          <c:y val="8.5954970849984408E-2"/>
          <c:w val="0.92264101150556588"/>
          <c:h val="0.84453717487147051"/>
        </c:manualLayout>
      </c:layout>
      <c:stockChart>
        <c:ser>
          <c:idx val="0"/>
          <c:order val="0"/>
          <c:tx>
            <c:strRef>
              <c:f>Sheet1!$B$1</c:f>
              <c:strCache>
                <c:ptCount val="1"/>
                <c:pt idx="0">
                  <c:v>Madalaim</c:v>
                </c:pt>
              </c:strCache>
            </c:strRef>
          </c:tx>
          <c:spPr>
            <a:ln w="28575">
              <a:noFill/>
            </a:ln>
            <a:effectLst/>
          </c:spPr>
          <c:marker>
            <c:symbol val="square"/>
            <c:size val="5"/>
            <c:spPr>
              <a:solidFill>
                <a:schemeClr val="accent3"/>
              </a:solidFill>
              <a:ln>
                <a:solidFill>
                  <a:schemeClr val="bg1">
                    <a:lumMod val="50000"/>
                  </a:schemeClr>
                </a:solidFill>
              </a:ln>
            </c:spPr>
          </c:marker>
          <c:dLbls>
            <c:spPr>
              <a:solidFill>
                <a:schemeClr val="accent3"/>
              </a:solidFill>
              <a:ln>
                <a:noFill/>
              </a:ln>
              <a:effectLst/>
            </c:spPr>
            <c:txPr>
              <a:bodyPr wrap="square" lIns="9144" tIns="9144" rIns="9144" bIns="9144" anchor="ctr">
                <a:spAutoFit/>
              </a:bodyPr>
              <a:lstStyle/>
              <a:p>
                <a:pPr>
                  <a:defRPr sz="900">
                    <a:solidFill>
                      <a:schemeClr val="bg1"/>
                    </a:solidFill>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Sheet1!$A$2:$A$42</c:f>
              <c:strCache>
                <c:ptCount val="41"/>
                <c:pt idx="0">
                  <c:v>Töötlev tööstus</c:v>
                </c:pt>
                <c:pt idx="1">
                  <c:v>Riigivalitsemine ja -kaitse, sotsiaalkindlustus</c:v>
                </c:pt>
                <c:pt idx="2">
                  <c:v>Haridus</c:v>
                </c:pt>
                <c:pt idx="3">
                  <c:v>Riigivalitsemine ja -kaitse, sotsiaalkindlustus</c:v>
                </c:pt>
                <c:pt idx="4">
                  <c:v>Riigivalitsemine ja -kaitse, sotsiaalkindlustus</c:v>
                </c:pt>
                <c:pt idx="5">
                  <c:v>Riigivalitsemine ja -kaitse, sotsiaalkindlustus</c:v>
                </c:pt>
                <c:pt idx="6">
                  <c:v>Riigivalitsemine ja -kaitse, sotsiaalkindlustus</c:v>
                </c:pt>
                <c:pt idx="7">
                  <c:v>Majutus ja toitlustus</c:v>
                </c:pt>
                <c:pt idx="8">
                  <c:v>Haridus</c:v>
                </c:pt>
                <c:pt idx="9">
                  <c:v>Riigivalitsemine ja -kaitse, sotsiaalkindlustus</c:v>
                </c:pt>
                <c:pt idx="10">
                  <c:v>Riigivalitsemine ja -kaitse, sotsiaalkindlustus</c:v>
                </c:pt>
                <c:pt idx="11">
                  <c:v>Haridus</c:v>
                </c:pt>
                <c:pt idx="12">
                  <c:v>Riigivalitsemine ja -kaitse, sotsiaalkindlustus</c:v>
                </c:pt>
                <c:pt idx="13">
                  <c:v>Haridus</c:v>
                </c:pt>
                <c:pt idx="14">
                  <c:v>Töötlev tööstus</c:v>
                </c:pt>
                <c:pt idx="15">
                  <c:v>Haridus</c:v>
                </c:pt>
                <c:pt idx="16">
                  <c:v>Riigivalitsemine ja -kaitse, sotsiaalkindlustus</c:v>
                </c:pt>
                <c:pt idx="17">
                  <c:v>Haridus</c:v>
                </c:pt>
                <c:pt idx="18">
                  <c:v>Haridus</c:v>
                </c:pt>
                <c:pt idx="19">
                  <c:v>Riigivalitsemine ja -kaitse, sotsiaalkindlustus</c:v>
                </c:pt>
                <c:pt idx="20">
                  <c:v>Töötlev tööstus</c:v>
                </c:pt>
                <c:pt idx="21">
                  <c:v>Haridus</c:v>
                </c:pt>
                <c:pt idx="22">
                  <c:v>Tervishoid ja sotsiaalhoolekanne</c:v>
                </c:pt>
                <c:pt idx="23">
                  <c:v>Riigivalitsemine ja -kaitse, sotsiaalkindlustus</c:v>
                </c:pt>
                <c:pt idx="24">
                  <c:v>Riigivalitsemine ja -kaitse, sotsiaalkindlustus</c:v>
                </c:pt>
                <c:pt idx="25">
                  <c:v>Hulgi- ja jaekaubandus</c:v>
                </c:pt>
                <c:pt idx="26">
                  <c:v>Riigivalitsemine ja -kaitse, sotsiaalkindlustus</c:v>
                </c:pt>
                <c:pt idx="27">
                  <c:v>Kutse-, teadus- ja tehnikaalane tegevus</c:v>
                </c:pt>
                <c:pt idx="28">
                  <c:v>Haridus</c:v>
                </c:pt>
                <c:pt idx="29">
                  <c:v>Riigivalitsemine ja -kaitse, sotsiaalkindlustus</c:v>
                </c:pt>
                <c:pt idx="30">
                  <c:v>Haridus</c:v>
                </c:pt>
                <c:pt idx="31">
                  <c:v>Riigivalitsemine ja -kaitse, sotsiaalkindlustus</c:v>
                </c:pt>
                <c:pt idx="32">
                  <c:v>Hulgi- ja jaekaubandus</c:v>
                </c:pt>
                <c:pt idx="33">
                  <c:v>Riigivalitsemine ja -kaitse, sotsiaalkindlustus</c:v>
                </c:pt>
                <c:pt idx="34">
                  <c:v>Riigivalitsemine ja -kaitse, sotsiaalkindlustus</c:v>
                </c:pt>
                <c:pt idx="35">
                  <c:v>Haridus</c:v>
                </c:pt>
                <c:pt idx="36">
                  <c:v>Haridus</c:v>
                </c:pt>
                <c:pt idx="37">
                  <c:v>Riigivalitsemine ja -kaitse, sotsiaalkindlustus</c:v>
                </c:pt>
                <c:pt idx="38">
                  <c:v>Töötlev tööstus</c:v>
                </c:pt>
                <c:pt idx="39">
                  <c:v>Töötlev tööstus</c:v>
                </c:pt>
                <c:pt idx="40">
                  <c:v>Riigivalitsemine ja -kaitse, sotsiaalkindlustus</c:v>
                </c:pt>
              </c:strCache>
            </c:strRef>
          </c:cat>
          <c:val>
            <c:numRef>
              <c:f>Sheet1!$B$2:$B$42</c:f>
              <c:numCache>
                <c:formatCode>0</c:formatCode>
                <c:ptCount val="41"/>
                <c:pt idx="1">
                  <c:v>730</c:v>
                </c:pt>
                <c:pt idx="2">
                  <c:v>885</c:v>
                </c:pt>
                <c:pt idx="3">
                  <c:v>900</c:v>
                </c:pt>
                <c:pt idx="4">
                  <c:v>850</c:v>
                </c:pt>
                <c:pt idx="5">
                  <c:v>800</c:v>
                </c:pt>
                <c:pt idx="6">
                  <c:v>900</c:v>
                </c:pt>
                <c:pt idx="8">
                  <c:v>1000</c:v>
                </c:pt>
                <c:pt idx="9">
                  <c:v>800</c:v>
                </c:pt>
                <c:pt idx="10">
                  <c:v>920</c:v>
                </c:pt>
                <c:pt idx="11">
                  <c:v>1050</c:v>
                </c:pt>
                <c:pt idx="12">
                  <c:v>935</c:v>
                </c:pt>
                <c:pt idx="13">
                  <c:v>915</c:v>
                </c:pt>
                <c:pt idx="15">
                  <c:v>1100</c:v>
                </c:pt>
                <c:pt idx="16">
                  <c:v>1101.19</c:v>
                </c:pt>
                <c:pt idx="17">
                  <c:v>1129.49</c:v>
                </c:pt>
                <c:pt idx="18">
                  <c:v>950</c:v>
                </c:pt>
                <c:pt idx="19">
                  <c:v>1100</c:v>
                </c:pt>
                <c:pt idx="21">
                  <c:v>1200</c:v>
                </c:pt>
                <c:pt idx="22">
                  <c:v>1100</c:v>
                </c:pt>
                <c:pt idx="23">
                  <c:v>1100</c:v>
                </c:pt>
                <c:pt idx="24">
                  <c:v>1190</c:v>
                </c:pt>
                <c:pt idx="25">
                  <c:v>926.69</c:v>
                </c:pt>
                <c:pt idx="26">
                  <c:v>1100</c:v>
                </c:pt>
                <c:pt idx="27">
                  <c:v>1100</c:v>
                </c:pt>
                <c:pt idx="28">
                  <c:v>1257.1400000000001</c:v>
                </c:pt>
                <c:pt idx="29">
                  <c:v>1200</c:v>
                </c:pt>
                <c:pt idx="30">
                  <c:v>1150</c:v>
                </c:pt>
                <c:pt idx="31">
                  <c:v>1305.71</c:v>
                </c:pt>
                <c:pt idx="32">
                  <c:v>1350</c:v>
                </c:pt>
                <c:pt idx="33">
                  <c:v>1350</c:v>
                </c:pt>
                <c:pt idx="34">
                  <c:v>1200</c:v>
                </c:pt>
                <c:pt idx="35">
                  <c:v>1450</c:v>
                </c:pt>
                <c:pt idx="36">
                  <c:v>1546</c:v>
                </c:pt>
                <c:pt idx="37">
                  <c:v>1300</c:v>
                </c:pt>
                <c:pt idx="40">
                  <c:v>1700</c:v>
                </c:pt>
              </c:numCache>
            </c:numRef>
          </c:val>
          <c:smooth val="0"/>
          <c:extLst>
            <c:ext xmlns:c16="http://schemas.microsoft.com/office/drawing/2014/chart" uri="{C3380CC4-5D6E-409C-BE32-E72D297353CC}">
              <c16:uniqueId val="{00000003-9634-4BB5-9C1D-4635608E44C0}"/>
            </c:ext>
          </c:extLst>
        </c:ser>
        <c:ser>
          <c:idx val="1"/>
          <c:order val="1"/>
          <c:tx>
            <c:strRef>
              <c:f>Sheet1!$C$1</c:f>
              <c:strCache>
                <c:ptCount val="1"/>
                <c:pt idx="0">
                  <c:v>Kõrgeim</c:v>
                </c:pt>
              </c:strCache>
            </c:strRef>
          </c:tx>
          <c:spPr>
            <a:ln w="25400">
              <a:noFill/>
            </a:ln>
            <a:effectLst/>
          </c:spPr>
          <c:marker>
            <c:symbol val="square"/>
            <c:size val="5"/>
            <c:spPr>
              <a:solidFill>
                <a:schemeClr val="accent3"/>
              </a:solidFill>
              <a:ln>
                <a:solidFill>
                  <a:schemeClr val="bg1">
                    <a:lumMod val="50000"/>
                  </a:schemeClr>
                </a:solidFill>
              </a:ln>
            </c:spPr>
          </c:marker>
          <c:dLbls>
            <c:dLbl>
              <c:idx val="112"/>
              <c:dLblPos val="ct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9634-4BB5-9C1D-4635608E44C0}"/>
                </c:ext>
              </c:extLst>
            </c:dLbl>
            <c:dLbl>
              <c:idx val="207"/>
              <c:dLblPos val="ctr"/>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9-9634-4BB5-9C1D-4635608E44C0}"/>
                </c:ext>
              </c:extLst>
            </c:dLbl>
            <c:spPr>
              <a:solidFill>
                <a:schemeClr val="accent3"/>
              </a:solidFill>
              <a:ln>
                <a:noFill/>
              </a:ln>
              <a:effectLst/>
            </c:spPr>
            <c:txPr>
              <a:bodyPr lIns="9144" tIns="9144" rIns="9144" bIns="9144"/>
              <a:lstStyle/>
              <a:p>
                <a:pPr>
                  <a:defRPr sz="900">
                    <a:solidFill>
                      <a:schemeClr val="bg1"/>
                    </a:solidFill>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Sheet1!$A$2:$A$42</c:f>
              <c:strCache>
                <c:ptCount val="41"/>
                <c:pt idx="0">
                  <c:v>Töötlev tööstus</c:v>
                </c:pt>
                <c:pt idx="1">
                  <c:v>Riigivalitsemine ja -kaitse, sotsiaalkindlustus</c:v>
                </c:pt>
                <c:pt idx="2">
                  <c:v>Haridus</c:v>
                </c:pt>
                <c:pt idx="3">
                  <c:v>Riigivalitsemine ja -kaitse, sotsiaalkindlustus</c:v>
                </c:pt>
                <c:pt idx="4">
                  <c:v>Riigivalitsemine ja -kaitse, sotsiaalkindlustus</c:v>
                </c:pt>
                <c:pt idx="5">
                  <c:v>Riigivalitsemine ja -kaitse, sotsiaalkindlustus</c:v>
                </c:pt>
                <c:pt idx="6">
                  <c:v>Riigivalitsemine ja -kaitse, sotsiaalkindlustus</c:v>
                </c:pt>
                <c:pt idx="7">
                  <c:v>Majutus ja toitlustus</c:v>
                </c:pt>
                <c:pt idx="8">
                  <c:v>Haridus</c:v>
                </c:pt>
                <c:pt idx="9">
                  <c:v>Riigivalitsemine ja -kaitse, sotsiaalkindlustus</c:v>
                </c:pt>
                <c:pt idx="10">
                  <c:v>Riigivalitsemine ja -kaitse, sotsiaalkindlustus</c:v>
                </c:pt>
                <c:pt idx="11">
                  <c:v>Haridus</c:v>
                </c:pt>
                <c:pt idx="12">
                  <c:v>Riigivalitsemine ja -kaitse, sotsiaalkindlustus</c:v>
                </c:pt>
                <c:pt idx="13">
                  <c:v>Haridus</c:v>
                </c:pt>
                <c:pt idx="14">
                  <c:v>Töötlev tööstus</c:v>
                </c:pt>
                <c:pt idx="15">
                  <c:v>Haridus</c:v>
                </c:pt>
                <c:pt idx="16">
                  <c:v>Riigivalitsemine ja -kaitse, sotsiaalkindlustus</c:v>
                </c:pt>
                <c:pt idx="17">
                  <c:v>Haridus</c:v>
                </c:pt>
                <c:pt idx="18">
                  <c:v>Haridus</c:v>
                </c:pt>
                <c:pt idx="19">
                  <c:v>Riigivalitsemine ja -kaitse, sotsiaalkindlustus</c:v>
                </c:pt>
                <c:pt idx="20">
                  <c:v>Töötlev tööstus</c:v>
                </c:pt>
                <c:pt idx="21">
                  <c:v>Haridus</c:v>
                </c:pt>
                <c:pt idx="22">
                  <c:v>Tervishoid ja sotsiaalhoolekanne</c:v>
                </c:pt>
                <c:pt idx="23">
                  <c:v>Riigivalitsemine ja -kaitse, sotsiaalkindlustus</c:v>
                </c:pt>
                <c:pt idx="24">
                  <c:v>Riigivalitsemine ja -kaitse, sotsiaalkindlustus</c:v>
                </c:pt>
                <c:pt idx="25">
                  <c:v>Hulgi- ja jaekaubandus</c:v>
                </c:pt>
                <c:pt idx="26">
                  <c:v>Riigivalitsemine ja -kaitse, sotsiaalkindlustus</c:v>
                </c:pt>
                <c:pt idx="27">
                  <c:v>Kutse-, teadus- ja tehnikaalane tegevus</c:v>
                </c:pt>
                <c:pt idx="28">
                  <c:v>Haridus</c:v>
                </c:pt>
                <c:pt idx="29">
                  <c:v>Riigivalitsemine ja -kaitse, sotsiaalkindlustus</c:v>
                </c:pt>
                <c:pt idx="30">
                  <c:v>Haridus</c:v>
                </c:pt>
                <c:pt idx="31">
                  <c:v>Riigivalitsemine ja -kaitse, sotsiaalkindlustus</c:v>
                </c:pt>
                <c:pt idx="32">
                  <c:v>Hulgi- ja jaekaubandus</c:v>
                </c:pt>
                <c:pt idx="33">
                  <c:v>Riigivalitsemine ja -kaitse, sotsiaalkindlustus</c:v>
                </c:pt>
                <c:pt idx="34">
                  <c:v>Riigivalitsemine ja -kaitse, sotsiaalkindlustus</c:v>
                </c:pt>
                <c:pt idx="35">
                  <c:v>Haridus</c:v>
                </c:pt>
                <c:pt idx="36">
                  <c:v>Haridus</c:v>
                </c:pt>
                <c:pt idx="37">
                  <c:v>Riigivalitsemine ja -kaitse, sotsiaalkindlustus</c:v>
                </c:pt>
                <c:pt idx="38">
                  <c:v>Töötlev tööstus</c:v>
                </c:pt>
                <c:pt idx="39">
                  <c:v>Töötlev tööstus</c:v>
                </c:pt>
                <c:pt idx="40">
                  <c:v>Riigivalitsemine ja -kaitse, sotsiaalkindlustus</c:v>
                </c:pt>
              </c:strCache>
            </c:strRef>
          </c:cat>
          <c:val>
            <c:numRef>
              <c:f>Sheet1!$C$2:$C$42</c:f>
              <c:numCache>
                <c:formatCode>0</c:formatCode>
                <c:ptCount val="41"/>
                <c:pt idx="1">
                  <c:v>950</c:v>
                </c:pt>
                <c:pt idx="2">
                  <c:v>885</c:v>
                </c:pt>
                <c:pt idx="3">
                  <c:v>900</c:v>
                </c:pt>
                <c:pt idx="4">
                  <c:v>1130.48</c:v>
                </c:pt>
                <c:pt idx="5">
                  <c:v>1830</c:v>
                </c:pt>
                <c:pt idx="6">
                  <c:v>1200</c:v>
                </c:pt>
                <c:pt idx="8">
                  <c:v>1000</c:v>
                </c:pt>
                <c:pt idx="9">
                  <c:v>1150</c:v>
                </c:pt>
                <c:pt idx="10">
                  <c:v>1400</c:v>
                </c:pt>
                <c:pt idx="11">
                  <c:v>1050</c:v>
                </c:pt>
                <c:pt idx="12">
                  <c:v>1415</c:v>
                </c:pt>
                <c:pt idx="13">
                  <c:v>1197</c:v>
                </c:pt>
                <c:pt idx="15">
                  <c:v>1100</c:v>
                </c:pt>
                <c:pt idx="16">
                  <c:v>1135</c:v>
                </c:pt>
                <c:pt idx="17">
                  <c:v>1129.49</c:v>
                </c:pt>
                <c:pt idx="18">
                  <c:v>1420</c:v>
                </c:pt>
                <c:pt idx="19">
                  <c:v>1260</c:v>
                </c:pt>
                <c:pt idx="21">
                  <c:v>1200</c:v>
                </c:pt>
                <c:pt idx="22">
                  <c:v>1300</c:v>
                </c:pt>
                <c:pt idx="23">
                  <c:v>1600</c:v>
                </c:pt>
                <c:pt idx="24">
                  <c:v>1250</c:v>
                </c:pt>
                <c:pt idx="25">
                  <c:v>1533.68</c:v>
                </c:pt>
                <c:pt idx="26">
                  <c:v>1430</c:v>
                </c:pt>
                <c:pt idx="27">
                  <c:v>1308</c:v>
                </c:pt>
                <c:pt idx="28">
                  <c:v>1257.1400000000001</c:v>
                </c:pt>
                <c:pt idx="29">
                  <c:v>1400</c:v>
                </c:pt>
                <c:pt idx="30">
                  <c:v>1400</c:v>
                </c:pt>
                <c:pt idx="31">
                  <c:v>1370</c:v>
                </c:pt>
                <c:pt idx="32">
                  <c:v>1350</c:v>
                </c:pt>
                <c:pt idx="33">
                  <c:v>1350</c:v>
                </c:pt>
                <c:pt idx="34">
                  <c:v>1600</c:v>
                </c:pt>
                <c:pt idx="35">
                  <c:v>1600</c:v>
                </c:pt>
                <c:pt idx="36">
                  <c:v>1546</c:v>
                </c:pt>
                <c:pt idx="37">
                  <c:v>2700</c:v>
                </c:pt>
                <c:pt idx="40">
                  <c:v>2125</c:v>
                </c:pt>
              </c:numCache>
            </c:numRef>
          </c:val>
          <c:smooth val="0"/>
          <c:extLst>
            <c:ext xmlns:c16="http://schemas.microsoft.com/office/drawing/2014/chart" uri="{C3380CC4-5D6E-409C-BE32-E72D297353CC}">
              <c16:uniqueId val="{0000000A-9634-4BB5-9C1D-4635608E44C0}"/>
            </c:ext>
          </c:extLst>
        </c:ser>
        <c:ser>
          <c:idx val="2"/>
          <c:order val="2"/>
          <c:tx>
            <c:strRef>
              <c:f>Sheet1!$D$1</c:f>
              <c:strCache>
                <c:ptCount val="1"/>
                <c:pt idx="0">
                  <c:v>Keskmine</c:v>
                </c:pt>
              </c:strCache>
            </c:strRef>
          </c:tx>
          <c:spPr>
            <a:ln w="25400">
              <a:noFill/>
            </a:ln>
            <a:effectLst/>
          </c:spPr>
          <c:marker>
            <c:symbol val="square"/>
            <c:size val="8"/>
            <c:spPr>
              <a:solidFill>
                <a:schemeClr val="accent1"/>
              </a:solidFill>
              <a:ln>
                <a:solidFill>
                  <a:schemeClr val="accent1"/>
                </a:solidFill>
              </a:ln>
            </c:spPr>
          </c:marker>
          <c:dPt>
            <c:idx val="31"/>
            <c:bubble3D val="0"/>
            <c:extLst>
              <c:ext xmlns:c16="http://schemas.microsoft.com/office/drawing/2014/chart" uri="{C3380CC4-5D6E-409C-BE32-E72D297353CC}">
                <c16:uniqueId val="{0000000B-9634-4BB5-9C1D-4635608E44C0}"/>
              </c:ext>
            </c:extLst>
          </c:dPt>
          <c:dLbls>
            <c:dLbl>
              <c:idx val="47"/>
              <c:tx>
                <c:rich>
                  <a:bodyPr/>
                  <a:lstStyle/>
                  <a:p>
                    <a:r>
                      <a:rPr lang="en-US" dirty="0"/>
                      <a:t>4250</a:t>
                    </a:r>
                  </a:p>
                </c:rich>
              </c:tx>
              <c:dLblPos val="ct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C-9634-4BB5-9C1D-4635608E44C0}"/>
                </c:ext>
              </c:extLst>
            </c:dLbl>
            <c:spPr>
              <a:solidFill>
                <a:schemeClr val="accent1"/>
              </a:solidFill>
              <a:ln>
                <a:noFill/>
              </a:ln>
              <a:effectLst/>
            </c:spPr>
            <c:txPr>
              <a:bodyPr wrap="square" lIns="9144" tIns="9144" rIns="9144" bIns="9144" anchor="ctr">
                <a:spAutoFit/>
              </a:bodyPr>
              <a:lstStyle/>
              <a:p>
                <a:pPr>
                  <a:defRPr sz="900">
                    <a:solidFill>
                      <a:schemeClr val="bg1"/>
                    </a:solidFill>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Sheet1!$A$2:$A$42</c:f>
              <c:strCache>
                <c:ptCount val="41"/>
                <c:pt idx="0">
                  <c:v>Töötlev tööstus</c:v>
                </c:pt>
                <c:pt idx="1">
                  <c:v>Riigivalitsemine ja -kaitse, sotsiaalkindlustus</c:v>
                </c:pt>
                <c:pt idx="2">
                  <c:v>Haridus</c:v>
                </c:pt>
                <c:pt idx="3">
                  <c:v>Riigivalitsemine ja -kaitse, sotsiaalkindlustus</c:v>
                </c:pt>
                <c:pt idx="4">
                  <c:v>Riigivalitsemine ja -kaitse, sotsiaalkindlustus</c:v>
                </c:pt>
                <c:pt idx="5">
                  <c:v>Riigivalitsemine ja -kaitse, sotsiaalkindlustus</c:v>
                </c:pt>
                <c:pt idx="6">
                  <c:v>Riigivalitsemine ja -kaitse, sotsiaalkindlustus</c:v>
                </c:pt>
                <c:pt idx="7">
                  <c:v>Majutus ja toitlustus</c:v>
                </c:pt>
                <c:pt idx="8">
                  <c:v>Haridus</c:v>
                </c:pt>
                <c:pt idx="9">
                  <c:v>Riigivalitsemine ja -kaitse, sotsiaalkindlustus</c:v>
                </c:pt>
                <c:pt idx="10">
                  <c:v>Riigivalitsemine ja -kaitse, sotsiaalkindlustus</c:v>
                </c:pt>
                <c:pt idx="11">
                  <c:v>Haridus</c:v>
                </c:pt>
                <c:pt idx="12">
                  <c:v>Riigivalitsemine ja -kaitse, sotsiaalkindlustus</c:v>
                </c:pt>
                <c:pt idx="13">
                  <c:v>Haridus</c:v>
                </c:pt>
                <c:pt idx="14">
                  <c:v>Töötlev tööstus</c:v>
                </c:pt>
                <c:pt idx="15">
                  <c:v>Haridus</c:v>
                </c:pt>
                <c:pt idx="16">
                  <c:v>Riigivalitsemine ja -kaitse, sotsiaalkindlustus</c:v>
                </c:pt>
                <c:pt idx="17">
                  <c:v>Haridus</c:v>
                </c:pt>
                <c:pt idx="18">
                  <c:v>Haridus</c:v>
                </c:pt>
                <c:pt idx="19">
                  <c:v>Riigivalitsemine ja -kaitse, sotsiaalkindlustus</c:v>
                </c:pt>
                <c:pt idx="20">
                  <c:v>Töötlev tööstus</c:v>
                </c:pt>
                <c:pt idx="21">
                  <c:v>Haridus</c:v>
                </c:pt>
                <c:pt idx="22">
                  <c:v>Tervishoid ja sotsiaalhoolekanne</c:v>
                </c:pt>
                <c:pt idx="23">
                  <c:v>Riigivalitsemine ja -kaitse, sotsiaalkindlustus</c:v>
                </c:pt>
                <c:pt idx="24">
                  <c:v>Riigivalitsemine ja -kaitse, sotsiaalkindlustus</c:v>
                </c:pt>
                <c:pt idx="25">
                  <c:v>Hulgi- ja jaekaubandus</c:v>
                </c:pt>
                <c:pt idx="26">
                  <c:v>Riigivalitsemine ja -kaitse, sotsiaalkindlustus</c:v>
                </c:pt>
                <c:pt idx="27">
                  <c:v>Kutse-, teadus- ja tehnikaalane tegevus</c:v>
                </c:pt>
                <c:pt idx="28">
                  <c:v>Haridus</c:v>
                </c:pt>
                <c:pt idx="29">
                  <c:v>Riigivalitsemine ja -kaitse, sotsiaalkindlustus</c:v>
                </c:pt>
                <c:pt idx="30">
                  <c:v>Haridus</c:v>
                </c:pt>
                <c:pt idx="31">
                  <c:v>Riigivalitsemine ja -kaitse, sotsiaalkindlustus</c:v>
                </c:pt>
                <c:pt idx="32">
                  <c:v>Hulgi- ja jaekaubandus</c:v>
                </c:pt>
                <c:pt idx="33">
                  <c:v>Riigivalitsemine ja -kaitse, sotsiaalkindlustus</c:v>
                </c:pt>
                <c:pt idx="34">
                  <c:v>Riigivalitsemine ja -kaitse, sotsiaalkindlustus</c:v>
                </c:pt>
                <c:pt idx="35">
                  <c:v>Haridus</c:v>
                </c:pt>
                <c:pt idx="36">
                  <c:v>Haridus</c:v>
                </c:pt>
                <c:pt idx="37">
                  <c:v>Riigivalitsemine ja -kaitse, sotsiaalkindlustus</c:v>
                </c:pt>
                <c:pt idx="38">
                  <c:v>Töötlev tööstus</c:v>
                </c:pt>
                <c:pt idx="39">
                  <c:v>Töötlev tööstus</c:v>
                </c:pt>
                <c:pt idx="40">
                  <c:v>Riigivalitsemine ja -kaitse, sotsiaalkindlustus</c:v>
                </c:pt>
              </c:strCache>
            </c:strRef>
          </c:cat>
          <c:val>
            <c:numRef>
              <c:f>Sheet1!$D$2:$D$42</c:f>
              <c:numCache>
                <c:formatCode>0</c:formatCode>
                <c:ptCount val="41"/>
                <c:pt idx="1">
                  <c:v>862</c:v>
                </c:pt>
                <c:pt idx="2">
                  <c:v>885</c:v>
                </c:pt>
                <c:pt idx="3">
                  <c:v>900</c:v>
                </c:pt>
                <c:pt idx="4">
                  <c:v>937.19882352941181</c:v>
                </c:pt>
                <c:pt idx="5">
                  <c:v>940.0382222222222</c:v>
                </c:pt>
                <c:pt idx="6">
                  <c:v>962</c:v>
                </c:pt>
                <c:pt idx="7">
                  <c:v>999.99374999999998</c:v>
                </c:pt>
                <c:pt idx="8">
                  <c:v>1000</c:v>
                </c:pt>
                <c:pt idx="9">
                  <c:v>1037.5</c:v>
                </c:pt>
                <c:pt idx="10">
                  <c:v>1045.314090909091</c:v>
                </c:pt>
                <c:pt idx="11">
                  <c:v>1050</c:v>
                </c:pt>
                <c:pt idx="12">
                  <c:v>1055</c:v>
                </c:pt>
                <c:pt idx="13">
                  <c:v>1056</c:v>
                </c:pt>
                <c:pt idx="15">
                  <c:v>1100</c:v>
                </c:pt>
                <c:pt idx="16">
                  <c:v>1118.9666666666667</c:v>
                </c:pt>
                <c:pt idx="17">
                  <c:v>1129.49</c:v>
                </c:pt>
                <c:pt idx="18">
                  <c:v>1185</c:v>
                </c:pt>
                <c:pt idx="19">
                  <c:v>1186.6666666666667</c:v>
                </c:pt>
                <c:pt idx="21">
                  <c:v>1200</c:v>
                </c:pt>
                <c:pt idx="22">
                  <c:v>1204</c:v>
                </c:pt>
                <c:pt idx="23">
                  <c:v>1224.3529411764705</c:v>
                </c:pt>
                <c:pt idx="24">
                  <c:v>1225</c:v>
                </c:pt>
                <c:pt idx="25">
                  <c:v>1230.1849999999999</c:v>
                </c:pt>
                <c:pt idx="26">
                  <c:v>1238.7619999999999</c:v>
                </c:pt>
                <c:pt idx="27">
                  <c:v>1243</c:v>
                </c:pt>
                <c:pt idx="28">
                  <c:v>1257.1400000000001</c:v>
                </c:pt>
                <c:pt idx="29">
                  <c:v>1260</c:v>
                </c:pt>
                <c:pt idx="30">
                  <c:v>1275</c:v>
                </c:pt>
                <c:pt idx="31">
                  <c:v>1337.855</c:v>
                </c:pt>
                <c:pt idx="32">
                  <c:v>1350</c:v>
                </c:pt>
                <c:pt idx="33">
                  <c:v>1350</c:v>
                </c:pt>
                <c:pt idx="34">
                  <c:v>1440.7142857142858</c:v>
                </c:pt>
                <c:pt idx="35">
                  <c:v>1507.1428571428571</c:v>
                </c:pt>
                <c:pt idx="36">
                  <c:v>1546</c:v>
                </c:pt>
                <c:pt idx="37">
                  <c:v>1700</c:v>
                </c:pt>
                <c:pt idx="40">
                  <c:v>1912.5</c:v>
                </c:pt>
              </c:numCache>
            </c:numRef>
          </c:val>
          <c:smooth val="0"/>
          <c:extLst>
            <c:ext xmlns:c16="http://schemas.microsoft.com/office/drawing/2014/chart" uri="{C3380CC4-5D6E-409C-BE32-E72D297353CC}">
              <c16:uniqueId val="{0000000D-9634-4BB5-9C1D-4635608E44C0}"/>
            </c:ext>
          </c:extLst>
        </c:ser>
        <c:ser>
          <c:idx val="3"/>
          <c:order val="3"/>
          <c:tx>
            <c:strRef>
              <c:f>Sheet1!$E$1</c:f>
              <c:strCache>
                <c:ptCount val="1"/>
                <c:pt idx="0">
                  <c:v>Madalaim tööstuses</c:v>
                </c:pt>
              </c:strCache>
            </c:strRef>
          </c:tx>
          <c:spPr>
            <a:ln w="28575">
              <a:noFill/>
            </a:ln>
          </c:spPr>
          <c:marker>
            <c:symbol val="square"/>
            <c:size val="5"/>
            <c:spPr>
              <a:solidFill>
                <a:schemeClr val="accent2">
                  <a:lumMod val="60000"/>
                  <a:lumOff val="40000"/>
                </a:schemeClr>
              </a:solidFill>
              <a:ln>
                <a:solidFill>
                  <a:schemeClr val="accent2">
                    <a:lumMod val="60000"/>
                    <a:lumOff val="40000"/>
                  </a:schemeClr>
                </a:solidFill>
              </a:ln>
            </c:spPr>
          </c:marker>
          <c:dLbls>
            <c:spPr>
              <a:solidFill>
                <a:schemeClr val="accent2">
                  <a:lumMod val="60000"/>
                  <a:lumOff val="40000"/>
                </a:schemeClr>
              </a:solidFill>
              <a:ln>
                <a:noFill/>
              </a:ln>
              <a:effectLst/>
            </c:spPr>
            <c:txPr>
              <a:bodyPr wrap="square" lIns="38100" tIns="19050" rIns="38100" bIns="19050" anchor="ctr">
                <a:spAutoFit/>
              </a:bodyPr>
              <a:lstStyle/>
              <a:p>
                <a:pPr>
                  <a:defRPr sz="900"/>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Sheet1!$A$2:$A$42</c:f>
              <c:strCache>
                <c:ptCount val="41"/>
                <c:pt idx="0">
                  <c:v>Töötlev tööstus</c:v>
                </c:pt>
                <c:pt idx="1">
                  <c:v>Riigivalitsemine ja -kaitse, sotsiaalkindlustus</c:v>
                </c:pt>
                <c:pt idx="2">
                  <c:v>Haridus</c:v>
                </c:pt>
                <c:pt idx="3">
                  <c:v>Riigivalitsemine ja -kaitse, sotsiaalkindlustus</c:v>
                </c:pt>
                <c:pt idx="4">
                  <c:v>Riigivalitsemine ja -kaitse, sotsiaalkindlustus</c:v>
                </c:pt>
                <c:pt idx="5">
                  <c:v>Riigivalitsemine ja -kaitse, sotsiaalkindlustus</c:v>
                </c:pt>
                <c:pt idx="6">
                  <c:v>Riigivalitsemine ja -kaitse, sotsiaalkindlustus</c:v>
                </c:pt>
                <c:pt idx="7">
                  <c:v>Majutus ja toitlustus</c:v>
                </c:pt>
                <c:pt idx="8">
                  <c:v>Haridus</c:v>
                </c:pt>
                <c:pt idx="9">
                  <c:v>Riigivalitsemine ja -kaitse, sotsiaalkindlustus</c:v>
                </c:pt>
                <c:pt idx="10">
                  <c:v>Riigivalitsemine ja -kaitse, sotsiaalkindlustus</c:v>
                </c:pt>
                <c:pt idx="11">
                  <c:v>Haridus</c:v>
                </c:pt>
                <c:pt idx="12">
                  <c:v>Riigivalitsemine ja -kaitse, sotsiaalkindlustus</c:v>
                </c:pt>
                <c:pt idx="13">
                  <c:v>Haridus</c:v>
                </c:pt>
                <c:pt idx="14">
                  <c:v>Töötlev tööstus</c:v>
                </c:pt>
                <c:pt idx="15">
                  <c:v>Haridus</c:v>
                </c:pt>
                <c:pt idx="16">
                  <c:v>Riigivalitsemine ja -kaitse, sotsiaalkindlustus</c:v>
                </c:pt>
                <c:pt idx="17">
                  <c:v>Haridus</c:v>
                </c:pt>
                <c:pt idx="18">
                  <c:v>Haridus</c:v>
                </c:pt>
                <c:pt idx="19">
                  <c:v>Riigivalitsemine ja -kaitse, sotsiaalkindlustus</c:v>
                </c:pt>
                <c:pt idx="20">
                  <c:v>Töötlev tööstus</c:v>
                </c:pt>
                <c:pt idx="21">
                  <c:v>Haridus</c:v>
                </c:pt>
                <c:pt idx="22">
                  <c:v>Tervishoid ja sotsiaalhoolekanne</c:v>
                </c:pt>
                <c:pt idx="23">
                  <c:v>Riigivalitsemine ja -kaitse, sotsiaalkindlustus</c:v>
                </c:pt>
                <c:pt idx="24">
                  <c:v>Riigivalitsemine ja -kaitse, sotsiaalkindlustus</c:v>
                </c:pt>
                <c:pt idx="25">
                  <c:v>Hulgi- ja jaekaubandus</c:v>
                </c:pt>
                <c:pt idx="26">
                  <c:v>Riigivalitsemine ja -kaitse, sotsiaalkindlustus</c:v>
                </c:pt>
                <c:pt idx="27">
                  <c:v>Kutse-, teadus- ja tehnikaalane tegevus</c:v>
                </c:pt>
                <c:pt idx="28">
                  <c:v>Haridus</c:v>
                </c:pt>
                <c:pt idx="29">
                  <c:v>Riigivalitsemine ja -kaitse, sotsiaalkindlustus</c:v>
                </c:pt>
                <c:pt idx="30">
                  <c:v>Haridus</c:v>
                </c:pt>
                <c:pt idx="31">
                  <c:v>Riigivalitsemine ja -kaitse, sotsiaalkindlustus</c:v>
                </c:pt>
                <c:pt idx="32">
                  <c:v>Hulgi- ja jaekaubandus</c:v>
                </c:pt>
                <c:pt idx="33">
                  <c:v>Riigivalitsemine ja -kaitse, sotsiaalkindlustus</c:v>
                </c:pt>
                <c:pt idx="34">
                  <c:v>Riigivalitsemine ja -kaitse, sotsiaalkindlustus</c:v>
                </c:pt>
                <c:pt idx="35">
                  <c:v>Haridus</c:v>
                </c:pt>
                <c:pt idx="36">
                  <c:v>Haridus</c:v>
                </c:pt>
                <c:pt idx="37">
                  <c:v>Riigivalitsemine ja -kaitse, sotsiaalkindlustus</c:v>
                </c:pt>
                <c:pt idx="38">
                  <c:v>Töötlev tööstus</c:v>
                </c:pt>
                <c:pt idx="39">
                  <c:v>Töötlev tööstus</c:v>
                </c:pt>
                <c:pt idx="40">
                  <c:v>Riigivalitsemine ja -kaitse, sotsiaalkindlustus</c:v>
                </c:pt>
              </c:strCache>
            </c:strRef>
          </c:cat>
          <c:val>
            <c:numRef>
              <c:f>Sheet1!$E$2:$E$42</c:f>
              <c:numCache>
                <c:formatCode>General</c:formatCode>
                <c:ptCount val="41"/>
                <c:pt idx="0" formatCode="0">
                  <c:v>570</c:v>
                </c:pt>
                <c:pt idx="38" formatCode="0">
                  <c:v>1415</c:v>
                </c:pt>
              </c:numCache>
            </c:numRef>
          </c:val>
          <c:smooth val="0"/>
          <c:extLst>
            <c:ext xmlns:c16="http://schemas.microsoft.com/office/drawing/2014/chart" uri="{C3380CC4-5D6E-409C-BE32-E72D297353CC}">
              <c16:uniqueId val="{00000001-4902-4F6B-9A82-06EBB52B0E11}"/>
            </c:ext>
          </c:extLst>
        </c:ser>
        <c:ser>
          <c:idx val="4"/>
          <c:order val="4"/>
          <c:tx>
            <c:strRef>
              <c:f>Sheet1!$F$1</c:f>
              <c:strCache>
                <c:ptCount val="1"/>
                <c:pt idx="0">
                  <c:v>Kõrgeim tööstuses</c:v>
                </c:pt>
              </c:strCache>
            </c:strRef>
          </c:tx>
          <c:spPr>
            <a:ln w="28575">
              <a:noFill/>
            </a:ln>
          </c:spPr>
          <c:marker>
            <c:symbol val="square"/>
            <c:size val="5"/>
            <c:spPr>
              <a:solidFill>
                <a:schemeClr val="accent2">
                  <a:lumMod val="60000"/>
                  <a:lumOff val="40000"/>
                </a:schemeClr>
              </a:solidFill>
              <a:ln>
                <a:solidFill>
                  <a:schemeClr val="accent2">
                    <a:lumMod val="60000"/>
                    <a:lumOff val="40000"/>
                  </a:schemeClr>
                </a:solidFill>
              </a:ln>
            </c:spPr>
          </c:marker>
          <c:dLbls>
            <c:dLbl>
              <c:idx val="22"/>
              <c:spPr>
                <a:solidFill>
                  <a:schemeClr val="accent2">
                    <a:lumMod val="60000"/>
                    <a:lumOff val="40000"/>
                  </a:schemeClr>
                </a:solidFill>
                <a:ln>
                  <a:noFill/>
                </a:ln>
                <a:effectLst/>
              </c:spPr>
              <c:txPr>
                <a:bodyPr wrap="square" lIns="9144" tIns="9144" rIns="9144" bIns="9144" anchor="ctr">
                  <a:spAutoFit/>
                </a:bodyPr>
                <a:lstStyle/>
                <a:p>
                  <a:pPr>
                    <a:defRPr sz="900"/>
                  </a:pPr>
                  <a:endParaRPr lang="et-EE"/>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4902-4F6B-9A82-06EBB52B0E11}"/>
                </c:ext>
              </c:extLst>
            </c:dLbl>
            <c:spPr>
              <a:solidFill>
                <a:schemeClr val="accent2">
                  <a:lumMod val="60000"/>
                  <a:lumOff val="40000"/>
                </a:schemeClr>
              </a:solidFill>
              <a:ln>
                <a:noFill/>
              </a:ln>
              <a:effectLst/>
            </c:spPr>
            <c:txPr>
              <a:bodyPr wrap="square" lIns="38100" tIns="19050" rIns="38100" bIns="19050" anchor="ctr">
                <a:spAutoFit/>
              </a:bodyPr>
              <a:lstStyle/>
              <a:p>
                <a:pPr>
                  <a:defRPr sz="900"/>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Sheet1!$A$2:$A$42</c:f>
              <c:strCache>
                <c:ptCount val="41"/>
                <c:pt idx="0">
                  <c:v>Töötlev tööstus</c:v>
                </c:pt>
                <c:pt idx="1">
                  <c:v>Riigivalitsemine ja -kaitse, sotsiaalkindlustus</c:v>
                </c:pt>
                <c:pt idx="2">
                  <c:v>Haridus</c:v>
                </c:pt>
                <c:pt idx="3">
                  <c:v>Riigivalitsemine ja -kaitse, sotsiaalkindlustus</c:v>
                </c:pt>
                <c:pt idx="4">
                  <c:v>Riigivalitsemine ja -kaitse, sotsiaalkindlustus</c:v>
                </c:pt>
                <c:pt idx="5">
                  <c:v>Riigivalitsemine ja -kaitse, sotsiaalkindlustus</c:v>
                </c:pt>
                <c:pt idx="6">
                  <c:v>Riigivalitsemine ja -kaitse, sotsiaalkindlustus</c:v>
                </c:pt>
                <c:pt idx="7">
                  <c:v>Majutus ja toitlustus</c:v>
                </c:pt>
                <c:pt idx="8">
                  <c:v>Haridus</c:v>
                </c:pt>
                <c:pt idx="9">
                  <c:v>Riigivalitsemine ja -kaitse, sotsiaalkindlustus</c:v>
                </c:pt>
                <c:pt idx="10">
                  <c:v>Riigivalitsemine ja -kaitse, sotsiaalkindlustus</c:v>
                </c:pt>
                <c:pt idx="11">
                  <c:v>Haridus</c:v>
                </c:pt>
                <c:pt idx="12">
                  <c:v>Riigivalitsemine ja -kaitse, sotsiaalkindlustus</c:v>
                </c:pt>
                <c:pt idx="13">
                  <c:v>Haridus</c:v>
                </c:pt>
                <c:pt idx="14">
                  <c:v>Töötlev tööstus</c:v>
                </c:pt>
                <c:pt idx="15">
                  <c:v>Haridus</c:v>
                </c:pt>
                <c:pt idx="16">
                  <c:v>Riigivalitsemine ja -kaitse, sotsiaalkindlustus</c:v>
                </c:pt>
                <c:pt idx="17">
                  <c:v>Haridus</c:v>
                </c:pt>
                <c:pt idx="18">
                  <c:v>Haridus</c:v>
                </c:pt>
                <c:pt idx="19">
                  <c:v>Riigivalitsemine ja -kaitse, sotsiaalkindlustus</c:v>
                </c:pt>
                <c:pt idx="20">
                  <c:v>Töötlev tööstus</c:v>
                </c:pt>
                <c:pt idx="21">
                  <c:v>Haridus</c:v>
                </c:pt>
                <c:pt idx="22">
                  <c:v>Tervishoid ja sotsiaalhoolekanne</c:v>
                </c:pt>
                <c:pt idx="23">
                  <c:v>Riigivalitsemine ja -kaitse, sotsiaalkindlustus</c:v>
                </c:pt>
                <c:pt idx="24">
                  <c:v>Riigivalitsemine ja -kaitse, sotsiaalkindlustus</c:v>
                </c:pt>
                <c:pt idx="25">
                  <c:v>Hulgi- ja jaekaubandus</c:v>
                </c:pt>
                <c:pt idx="26">
                  <c:v>Riigivalitsemine ja -kaitse, sotsiaalkindlustus</c:v>
                </c:pt>
                <c:pt idx="27">
                  <c:v>Kutse-, teadus- ja tehnikaalane tegevus</c:v>
                </c:pt>
                <c:pt idx="28">
                  <c:v>Haridus</c:v>
                </c:pt>
                <c:pt idx="29">
                  <c:v>Riigivalitsemine ja -kaitse, sotsiaalkindlustus</c:v>
                </c:pt>
                <c:pt idx="30">
                  <c:v>Haridus</c:v>
                </c:pt>
                <c:pt idx="31">
                  <c:v>Riigivalitsemine ja -kaitse, sotsiaalkindlustus</c:v>
                </c:pt>
                <c:pt idx="32">
                  <c:v>Hulgi- ja jaekaubandus</c:v>
                </c:pt>
                <c:pt idx="33">
                  <c:v>Riigivalitsemine ja -kaitse, sotsiaalkindlustus</c:v>
                </c:pt>
                <c:pt idx="34">
                  <c:v>Riigivalitsemine ja -kaitse, sotsiaalkindlustus</c:v>
                </c:pt>
                <c:pt idx="35">
                  <c:v>Haridus</c:v>
                </c:pt>
                <c:pt idx="36">
                  <c:v>Haridus</c:v>
                </c:pt>
                <c:pt idx="37">
                  <c:v>Riigivalitsemine ja -kaitse, sotsiaalkindlustus</c:v>
                </c:pt>
                <c:pt idx="38">
                  <c:v>Töötlev tööstus</c:v>
                </c:pt>
                <c:pt idx="39">
                  <c:v>Töötlev tööstus</c:v>
                </c:pt>
                <c:pt idx="40">
                  <c:v>Riigivalitsemine ja -kaitse, sotsiaalkindlustus</c:v>
                </c:pt>
              </c:strCache>
            </c:strRef>
          </c:cat>
          <c:val>
            <c:numRef>
              <c:f>Sheet1!$F$2:$F$42</c:f>
              <c:numCache>
                <c:formatCode>General</c:formatCode>
                <c:ptCount val="41"/>
                <c:pt idx="0" formatCode="0">
                  <c:v>920</c:v>
                </c:pt>
                <c:pt idx="38" formatCode="0">
                  <c:v>2107.31</c:v>
                </c:pt>
              </c:numCache>
            </c:numRef>
          </c:val>
          <c:smooth val="0"/>
          <c:extLst>
            <c:ext xmlns:c16="http://schemas.microsoft.com/office/drawing/2014/chart" uri="{C3380CC4-5D6E-409C-BE32-E72D297353CC}">
              <c16:uniqueId val="{00000002-4902-4F6B-9A82-06EBB52B0E11}"/>
            </c:ext>
          </c:extLst>
        </c:ser>
        <c:ser>
          <c:idx val="5"/>
          <c:order val="5"/>
          <c:tx>
            <c:strRef>
              <c:f>Sheet1!$G$1</c:f>
              <c:strCache>
                <c:ptCount val="1"/>
                <c:pt idx="0">
                  <c:v>Keskmine tööstuses</c:v>
                </c:pt>
              </c:strCache>
            </c:strRef>
          </c:tx>
          <c:spPr>
            <a:ln w="28575">
              <a:noFill/>
            </a:ln>
          </c:spPr>
          <c:marker>
            <c:symbol val="square"/>
            <c:size val="5"/>
            <c:spPr>
              <a:solidFill>
                <a:schemeClr val="accent2"/>
              </a:solidFill>
              <a:ln>
                <a:solidFill>
                  <a:schemeClr val="accent2"/>
                </a:solidFill>
              </a:ln>
            </c:spPr>
          </c:marker>
          <c:dLbls>
            <c:spPr>
              <a:solidFill>
                <a:schemeClr val="accent2"/>
              </a:solidFill>
              <a:ln>
                <a:noFill/>
              </a:ln>
              <a:effectLst/>
            </c:spPr>
            <c:txPr>
              <a:bodyPr wrap="square" lIns="9144" tIns="9144" rIns="9144" bIns="9144" anchor="ctr">
                <a:spAutoFit/>
              </a:bodyPr>
              <a:lstStyle/>
              <a:p>
                <a:pPr>
                  <a:defRPr sz="900">
                    <a:solidFill>
                      <a:schemeClr val="bg1"/>
                    </a:solidFill>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ext>
            </c:extLst>
          </c:dLbls>
          <c:cat>
            <c:strRef>
              <c:f>Sheet1!$A$2:$A$42</c:f>
              <c:strCache>
                <c:ptCount val="41"/>
                <c:pt idx="0">
                  <c:v>Töötlev tööstus</c:v>
                </c:pt>
                <c:pt idx="1">
                  <c:v>Riigivalitsemine ja -kaitse, sotsiaalkindlustus</c:v>
                </c:pt>
                <c:pt idx="2">
                  <c:v>Haridus</c:v>
                </c:pt>
                <c:pt idx="3">
                  <c:v>Riigivalitsemine ja -kaitse, sotsiaalkindlustus</c:v>
                </c:pt>
                <c:pt idx="4">
                  <c:v>Riigivalitsemine ja -kaitse, sotsiaalkindlustus</c:v>
                </c:pt>
                <c:pt idx="5">
                  <c:v>Riigivalitsemine ja -kaitse, sotsiaalkindlustus</c:v>
                </c:pt>
                <c:pt idx="6">
                  <c:v>Riigivalitsemine ja -kaitse, sotsiaalkindlustus</c:v>
                </c:pt>
                <c:pt idx="7">
                  <c:v>Majutus ja toitlustus</c:v>
                </c:pt>
                <c:pt idx="8">
                  <c:v>Haridus</c:v>
                </c:pt>
                <c:pt idx="9">
                  <c:v>Riigivalitsemine ja -kaitse, sotsiaalkindlustus</c:v>
                </c:pt>
                <c:pt idx="10">
                  <c:v>Riigivalitsemine ja -kaitse, sotsiaalkindlustus</c:v>
                </c:pt>
                <c:pt idx="11">
                  <c:v>Haridus</c:v>
                </c:pt>
                <c:pt idx="12">
                  <c:v>Riigivalitsemine ja -kaitse, sotsiaalkindlustus</c:v>
                </c:pt>
                <c:pt idx="13">
                  <c:v>Haridus</c:v>
                </c:pt>
                <c:pt idx="14">
                  <c:v>Töötlev tööstus</c:v>
                </c:pt>
                <c:pt idx="15">
                  <c:v>Haridus</c:v>
                </c:pt>
                <c:pt idx="16">
                  <c:v>Riigivalitsemine ja -kaitse, sotsiaalkindlustus</c:v>
                </c:pt>
                <c:pt idx="17">
                  <c:v>Haridus</c:v>
                </c:pt>
                <c:pt idx="18">
                  <c:v>Haridus</c:v>
                </c:pt>
                <c:pt idx="19">
                  <c:v>Riigivalitsemine ja -kaitse, sotsiaalkindlustus</c:v>
                </c:pt>
                <c:pt idx="20">
                  <c:v>Töötlev tööstus</c:v>
                </c:pt>
                <c:pt idx="21">
                  <c:v>Haridus</c:v>
                </c:pt>
                <c:pt idx="22">
                  <c:v>Tervishoid ja sotsiaalhoolekanne</c:v>
                </c:pt>
                <c:pt idx="23">
                  <c:v>Riigivalitsemine ja -kaitse, sotsiaalkindlustus</c:v>
                </c:pt>
                <c:pt idx="24">
                  <c:v>Riigivalitsemine ja -kaitse, sotsiaalkindlustus</c:v>
                </c:pt>
                <c:pt idx="25">
                  <c:v>Hulgi- ja jaekaubandus</c:v>
                </c:pt>
                <c:pt idx="26">
                  <c:v>Riigivalitsemine ja -kaitse, sotsiaalkindlustus</c:v>
                </c:pt>
                <c:pt idx="27">
                  <c:v>Kutse-, teadus- ja tehnikaalane tegevus</c:v>
                </c:pt>
                <c:pt idx="28">
                  <c:v>Haridus</c:v>
                </c:pt>
                <c:pt idx="29">
                  <c:v>Riigivalitsemine ja -kaitse, sotsiaalkindlustus</c:v>
                </c:pt>
                <c:pt idx="30">
                  <c:v>Haridus</c:v>
                </c:pt>
                <c:pt idx="31">
                  <c:v>Riigivalitsemine ja -kaitse, sotsiaalkindlustus</c:v>
                </c:pt>
                <c:pt idx="32">
                  <c:v>Hulgi- ja jaekaubandus</c:v>
                </c:pt>
                <c:pt idx="33">
                  <c:v>Riigivalitsemine ja -kaitse, sotsiaalkindlustus</c:v>
                </c:pt>
                <c:pt idx="34">
                  <c:v>Riigivalitsemine ja -kaitse, sotsiaalkindlustus</c:v>
                </c:pt>
                <c:pt idx="35">
                  <c:v>Haridus</c:v>
                </c:pt>
                <c:pt idx="36">
                  <c:v>Haridus</c:v>
                </c:pt>
                <c:pt idx="37">
                  <c:v>Riigivalitsemine ja -kaitse, sotsiaalkindlustus</c:v>
                </c:pt>
                <c:pt idx="38">
                  <c:v>Töötlev tööstus</c:v>
                </c:pt>
                <c:pt idx="39">
                  <c:v>Töötlev tööstus</c:v>
                </c:pt>
                <c:pt idx="40">
                  <c:v>Riigivalitsemine ja -kaitse, sotsiaalkindlustus</c:v>
                </c:pt>
              </c:strCache>
            </c:strRef>
          </c:cat>
          <c:val>
            <c:numRef>
              <c:f>Sheet1!$G$2:$G$42</c:f>
              <c:numCache>
                <c:formatCode>General</c:formatCode>
                <c:ptCount val="41"/>
                <c:pt idx="0" formatCode="0">
                  <c:v>745</c:v>
                </c:pt>
                <c:pt idx="14" formatCode="0">
                  <c:v>1100</c:v>
                </c:pt>
                <c:pt idx="20" formatCode="0">
                  <c:v>1200</c:v>
                </c:pt>
                <c:pt idx="38" formatCode="0">
                  <c:v>1755.91</c:v>
                </c:pt>
                <c:pt idx="39" formatCode="0">
                  <c:v>1767</c:v>
                </c:pt>
              </c:numCache>
            </c:numRef>
          </c:val>
          <c:smooth val="0"/>
          <c:extLst>
            <c:ext xmlns:c16="http://schemas.microsoft.com/office/drawing/2014/chart" uri="{C3380CC4-5D6E-409C-BE32-E72D297353CC}">
              <c16:uniqueId val="{00000003-4902-4F6B-9A82-06EBB52B0E11}"/>
            </c:ext>
          </c:extLst>
        </c:ser>
        <c:dLbls>
          <c:showLegendKey val="0"/>
          <c:showVal val="0"/>
          <c:showCatName val="0"/>
          <c:showSerName val="0"/>
          <c:showPercent val="0"/>
          <c:showBubbleSize val="0"/>
        </c:dLbls>
        <c:hiLowLines>
          <c:spPr>
            <a:ln w="15875">
              <a:solidFill>
                <a:schemeClr val="bg1">
                  <a:lumMod val="50000"/>
                </a:schemeClr>
              </a:solidFill>
              <a:headEnd type="oval"/>
              <a:tailEnd type="oval"/>
            </a:ln>
          </c:spPr>
        </c:hiLowLines>
        <c:axId val="200676864"/>
        <c:axId val="200678784"/>
      </c:stockChart>
      <c:catAx>
        <c:axId val="200676864"/>
        <c:scaling>
          <c:orientation val="minMax"/>
        </c:scaling>
        <c:delete val="0"/>
        <c:axPos val="b"/>
        <c:title>
          <c:tx>
            <c:rich>
              <a:bodyPr/>
              <a:lstStyle/>
              <a:p>
                <a:pPr>
                  <a:defRPr b="0">
                    <a:solidFill>
                      <a:schemeClr val="bg1">
                        <a:lumMod val="50000"/>
                      </a:schemeClr>
                    </a:solidFill>
                  </a:defRPr>
                </a:pPr>
                <a:r>
                  <a:rPr lang="et-EE" b="0">
                    <a:solidFill>
                      <a:schemeClr val="bg1">
                        <a:lumMod val="50000"/>
                      </a:schemeClr>
                    </a:solidFill>
                  </a:rPr>
                  <a:t>Brutokuutöötasud uuringus osalenud organisatsioonides</a:t>
                </a:r>
              </a:p>
            </c:rich>
          </c:tx>
          <c:overlay val="0"/>
        </c:title>
        <c:numFmt formatCode="General" sourceLinked="1"/>
        <c:majorTickMark val="none"/>
        <c:minorTickMark val="none"/>
        <c:tickLblPos val="none"/>
        <c:spPr>
          <a:noFill/>
          <a:ln w="9525" cap="flat" cmpd="sng" algn="ctr">
            <a:solidFill>
              <a:schemeClr val="bg1">
                <a:lumMod val="85000"/>
              </a:schemeClr>
            </a:solidFill>
            <a:round/>
          </a:ln>
          <a:effectLst/>
        </c:spPr>
        <c:txPr>
          <a:bodyPr rot="-60000000" vert="horz"/>
          <a:lstStyle/>
          <a:p>
            <a:pPr>
              <a:defRPr/>
            </a:pPr>
            <a:endParaRPr lang="et-EE"/>
          </a:p>
        </c:txPr>
        <c:crossAx val="200678784"/>
        <c:crosses val="autoZero"/>
        <c:auto val="1"/>
        <c:lblAlgn val="ctr"/>
        <c:lblOffset val="100"/>
        <c:tickLblSkip val="5"/>
        <c:tickMarkSkip val="5"/>
        <c:noMultiLvlLbl val="1"/>
      </c:catAx>
      <c:valAx>
        <c:axId val="200678784"/>
        <c:scaling>
          <c:orientation val="minMax"/>
        </c:scaling>
        <c:delete val="0"/>
        <c:axPos val="l"/>
        <c:numFmt formatCode="0" sourceLinked="0"/>
        <c:majorTickMark val="none"/>
        <c:minorTickMark val="none"/>
        <c:tickLblPos val="nextTo"/>
        <c:spPr>
          <a:noFill/>
          <a:ln w="9525" cap="flat" cmpd="sng" algn="ctr">
            <a:solidFill>
              <a:schemeClr val="bg1">
                <a:lumMod val="85000"/>
              </a:schemeClr>
            </a:solidFill>
            <a:round/>
          </a:ln>
          <a:effectLst/>
        </c:spPr>
        <c:txPr>
          <a:bodyPr rot="-60000000" vert="horz"/>
          <a:lstStyle/>
          <a:p>
            <a:pPr>
              <a:defRPr sz="800">
                <a:solidFill>
                  <a:schemeClr val="bg1">
                    <a:lumMod val="50000"/>
                  </a:schemeClr>
                </a:solidFill>
              </a:defRPr>
            </a:pPr>
            <a:endParaRPr lang="et-EE"/>
          </a:p>
        </c:txPr>
        <c:crossAx val="200676864"/>
        <c:crosses val="autoZero"/>
        <c:crossBetween val="between"/>
      </c:valAx>
      <c:spPr>
        <a:solidFill>
          <a:schemeClr val="bg1"/>
        </a:solidFill>
        <a:ln>
          <a:noFill/>
        </a:ln>
        <a:effectLst/>
      </c:spPr>
    </c:plotArea>
    <c:legend>
      <c:legendPos val="t"/>
      <c:layout>
        <c:manualLayout>
          <c:xMode val="edge"/>
          <c:yMode val="edge"/>
          <c:x val="0.10101132712678286"/>
          <c:y val="2.6576240232470762E-2"/>
          <c:w val="0.79797722835228391"/>
          <c:h val="4.1225132334267084E-2"/>
        </c:manualLayout>
      </c:layout>
      <c:overlay val="0"/>
    </c:legend>
    <c:plotVisOnly val="1"/>
    <c:dispBlanksAs val="gap"/>
    <c:showDLblsOverMax val="0"/>
  </c:chart>
  <c:spPr>
    <a:noFill/>
    <a:ln>
      <a:solidFill>
        <a:schemeClr val="tx1">
          <a:lumMod val="15000"/>
          <a:lumOff val="85000"/>
        </a:schemeClr>
      </a:solidFill>
    </a:ln>
    <a:effectLst/>
  </c:spPr>
  <c:txPr>
    <a:bodyPr/>
    <a:lstStyle/>
    <a:p>
      <a:pPr>
        <a:defRPr>
          <a:latin typeface="+mn-lt"/>
        </a:defRPr>
      </a:pPr>
      <a:endParaRPr lang="et-EE"/>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662920678487391E-2"/>
          <c:y val="0.12608873168002352"/>
          <c:w val="0.91816995885374464"/>
          <c:h val="0.80044645983747031"/>
        </c:manualLayout>
      </c:layout>
      <c:barChart>
        <c:barDir val="col"/>
        <c:grouping val="stacked"/>
        <c:varyColors val="0"/>
        <c:ser>
          <c:idx val="0"/>
          <c:order val="0"/>
          <c:tx>
            <c:strRef>
              <c:f>Sheet1!$B$1</c:f>
              <c:strCache>
                <c:ptCount val="1"/>
                <c:pt idx="0">
                  <c:v>Põhipalk</c:v>
                </c:pt>
              </c:strCache>
            </c:strRef>
          </c:tx>
          <c:spPr>
            <a:solidFill>
              <a:schemeClr val="accent1"/>
            </a:solidFill>
            <a:ln>
              <a:noFill/>
            </a:ln>
            <a:effectLst/>
          </c:spPr>
          <c:invertIfNegative val="0"/>
          <c:dPt>
            <c:idx val="3"/>
            <c:invertIfNegative val="0"/>
            <c:bubble3D val="0"/>
            <c:extLst>
              <c:ext xmlns:c16="http://schemas.microsoft.com/office/drawing/2014/chart" uri="{C3380CC4-5D6E-409C-BE32-E72D297353CC}">
                <c16:uniqueId val="{00000000-8C7C-4E42-93A4-5633D8C8D6AE}"/>
              </c:ext>
            </c:extLst>
          </c:dPt>
          <c:dPt>
            <c:idx val="6"/>
            <c:invertIfNegative val="0"/>
            <c:bubble3D val="0"/>
            <c:extLst>
              <c:ext xmlns:c16="http://schemas.microsoft.com/office/drawing/2014/chart" uri="{C3380CC4-5D6E-409C-BE32-E72D297353CC}">
                <c16:uniqueId val="{00000001-8C7C-4E42-93A4-5633D8C8D6AE}"/>
              </c:ext>
            </c:extLst>
          </c:dPt>
          <c:dPt>
            <c:idx val="7"/>
            <c:invertIfNegative val="0"/>
            <c:bubble3D val="0"/>
            <c:extLst>
              <c:ext xmlns:c16="http://schemas.microsoft.com/office/drawing/2014/chart" uri="{C3380CC4-5D6E-409C-BE32-E72D297353CC}">
                <c16:uniqueId val="{00000002-8C7C-4E42-93A4-5633D8C8D6AE}"/>
              </c:ext>
            </c:extLst>
          </c:dPt>
          <c:dPt>
            <c:idx val="9"/>
            <c:invertIfNegative val="0"/>
            <c:bubble3D val="0"/>
            <c:extLst>
              <c:ext xmlns:c16="http://schemas.microsoft.com/office/drawing/2014/chart" uri="{C3380CC4-5D6E-409C-BE32-E72D297353CC}">
                <c16:uniqueId val="{00000003-8C7C-4E42-93A4-5633D8C8D6AE}"/>
              </c:ext>
            </c:extLst>
          </c:dPt>
          <c:dPt>
            <c:idx val="11"/>
            <c:invertIfNegative val="0"/>
            <c:bubble3D val="0"/>
            <c:extLst>
              <c:ext xmlns:c16="http://schemas.microsoft.com/office/drawing/2014/chart" uri="{C3380CC4-5D6E-409C-BE32-E72D297353CC}">
                <c16:uniqueId val="{00000004-8C7C-4E42-93A4-5633D8C8D6AE}"/>
              </c:ext>
            </c:extLst>
          </c:dPt>
          <c:dPt>
            <c:idx val="12"/>
            <c:invertIfNegative val="0"/>
            <c:bubble3D val="0"/>
            <c:extLst>
              <c:ext xmlns:c16="http://schemas.microsoft.com/office/drawing/2014/chart" uri="{C3380CC4-5D6E-409C-BE32-E72D297353CC}">
                <c16:uniqueId val="{00000005-8C7C-4E42-93A4-5633D8C8D6AE}"/>
              </c:ext>
            </c:extLst>
          </c:dPt>
          <c:dPt>
            <c:idx val="13"/>
            <c:invertIfNegative val="0"/>
            <c:bubble3D val="0"/>
            <c:extLst>
              <c:ext xmlns:c16="http://schemas.microsoft.com/office/drawing/2014/chart" uri="{C3380CC4-5D6E-409C-BE32-E72D297353CC}">
                <c16:uniqueId val="{00000006-8C7C-4E42-93A4-5633D8C8D6AE}"/>
              </c:ext>
            </c:extLst>
          </c:dPt>
          <c:dPt>
            <c:idx val="14"/>
            <c:invertIfNegative val="0"/>
            <c:bubble3D val="0"/>
            <c:extLst>
              <c:ext xmlns:c16="http://schemas.microsoft.com/office/drawing/2014/chart" uri="{C3380CC4-5D6E-409C-BE32-E72D297353CC}">
                <c16:uniqueId val="{00000007-8C7C-4E42-93A4-5633D8C8D6AE}"/>
              </c:ext>
            </c:extLst>
          </c:dPt>
          <c:dPt>
            <c:idx val="15"/>
            <c:invertIfNegative val="0"/>
            <c:bubble3D val="0"/>
            <c:extLst>
              <c:ext xmlns:c16="http://schemas.microsoft.com/office/drawing/2014/chart" uri="{C3380CC4-5D6E-409C-BE32-E72D297353CC}">
                <c16:uniqueId val="{00000008-8C7C-4E42-93A4-5633D8C8D6AE}"/>
              </c:ext>
            </c:extLst>
          </c:dPt>
          <c:dPt>
            <c:idx val="20"/>
            <c:invertIfNegative val="0"/>
            <c:bubble3D val="0"/>
            <c:extLst>
              <c:ext xmlns:c16="http://schemas.microsoft.com/office/drawing/2014/chart" uri="{C3380CC4-5D6E-409C-BE32-E72D297353CC}">
                <c16:uniqueId val="{00000009-8C7C-4E42-93A4-5633D8C8D6AE}"/>
              </c:ext>
            </c:extLst>
          </c:dPt>
          <c:dPt>
            <c:idx val="44"/>
            <c:invertIfNegative val="0"/>
            <c:bubble3D val="0"/>
            <c:extLst>
              <c:ext xmlns:c16="http://schemas.microsoft.com/office/drawing/2014/chart" uri="{C3380CC4-5D6E-409C-BE32-E72D297353CC}">
                <c16:uniqueId val="{0000000B-8C7C-4E42-93A4-5633D8C8D6AE}"/>
              </c:ext>
            </c:extLst>
          </c:dPt>
          <c:dPt>
            <c:idx val="201"/>
            <c:invertIfNegative val="0"/>
            <c:bubble3D val="0"/>
            <c:extLst>
              <c:ext xmlns:c16="http://schemas.microsoft.com/office/drawing/2014/chart" uri="{C3380CC4-5D6E-409C-BE32-E72D297353CC}">
                <c16:uniqueId val="{0000000C-0FBF-4089-9321-67A91ACF9EDF}"/>
              </c:ext>
            </c:extLst>
          </c:dPt>
          <c:cat>
            <c:strRef>
              <c:f>Sheet1!$A$2:$A$64</c:f>
              <c:strCache>
                <c:ptCount val="63"/>
                <c:pt idx="0">
                  <c:v>Teadmata</c:v>
                </c:pt>
                <c:pt idx="1">
                  <c:v>Muud</c:v>
                </c:pt>
                <c:pt idx="2">
                  <c:v>Haridus</c:v>
                </c:pt>
                <c:pt idx="3">
                  <c:v>Tervishoid ja sotsiaalhoolekanne</c:v>
                </c:pt>
                <c:pt idx="4">
                  <c:v>Töötlev tööstus</c:v>
                </c:pt>
                <c:pt idx="5">
                  <c:v>Haridus</c:v>
                </c:pt>
                <c:pt idx="6">
                  <c:v>Riigivalitsemine ja -kaitse, sotsiaalkindlustus</c:v>
                </c:pt>
                <c:pt idx="7">
                  <c:v>Tervishoid ja sotsiaalhoolekanne</c:v>
                </c:pt>
                <c:pt idx="8">
                  <c:v>Kutse-, teadus- ja tehnikaalane tegevus</c:v>
                </c:pt>
                <c:pt idx="9">
                  <c:v>Riigivalitsemine ja -kaitse, sotsiaalkindlustus</c:v>
                </c:pt>
                <c:pt idx="10">
                  <c:v>Haridus</c:v>
                </c:pt>
                <c:pt idx="11">
                  <c:v>Riigivalitsemine ja -kaitse, sotsiaalkindlustus</c:v>
                </c:pt>
                <c:pt idx="12">
                  <c:v>Töötlev tööstus</c:v>
                </c:pt>
                <c:pt idx="13">
                  <c:v>Haridus</c:v>
                </c:pt>
                <c:pt idx="14">
                  <c:v>Riigivalitsemine ja -kaitse, sotsiaalkindlustus</c:v>
                </c:pt>
                <c:pt idx="15">
                  <c:v>Haridus</c:v>
                </c:pt>
                <c:pt idx="16">
                  <c:v>Hulgi- ja jaekaubandus</c:v>
                </c:pt>
                <c:pt idx="17">
                  <c:v>Riigivalitsemine ja -kaitse, sotsiaalkindlustus</c:v>
                </c:pt>
                <c:pt idx="18">
                  <c:v>Riigivalitsemine ja -kaitse, sotsiaalkindlustus</c:v>
                </c:pt>
                <c:pt idx="19">
                  <c:v>Majutus ja toitlustus</c:v>
                </c:pt>
                <c:pt idx="20">
                  <c:v>Haridus</c:v>
                </c:pt>
                <c:pt idx="21">
                  <c:v>Muud teenindavad tegevused</c:v>
                </c:pt>
                <c:pt idx="22">
                  <c:v>Teadmata</c:v>
                </c:pt>
                <c:pt idx="23">
                  <c:v>Teadmata</c:v>
                </c:pt>
                <c:pt idx="24">
                  <c:v>Töötlev tööstus</c:v>
                </c:pt>
                <c:pt idx="25">
                  <c:v>Riigivalitsemine ja -kaitse, sotsiaalkindlustus</c:v>
                </c:pt>
                <c:pt idx="26">
                  <c:v>Hulgi- ja jaekaubandus</c:v>
                </c:pt>
                <c:pt idx="27">
                  <c:v>Haridus</c:v>
                </c:pt>
                <c:pt idx="28">
                  <c:v>Riigivalitsemine ja -kaitse, sotsiaalkindlustus</c:v>
                </c:pt>
                <c:pt idx="29">
                  <c:v>Haridus</c:v>
                </c:pt>
                <c:pt idx="30">
                  <c:v>Riigivalitsemine ja -kaitse, sotsiaalkindlustus</c:v>
                </c:pt>
                <c:pt idx="31">
                  <c:v>Töötlev tööstus</c:v>
                </c:pt>
                <c:pt idx="32">
                  <c:v>Haridus</c:v>
                </c:pt>
                <c:pt idx="33">
                  <c:v>Tervishoid ja sotsiaalhoolekanne</c:v>
                </c:pt>
                <c:pt idx="34">
                  <c:v>Haridus</c:v>
                </c:pt>
                <c:pt idx="35">
                  <c:v>Riigivalitsemine ja -kaitse, sotsiaalkindlustus</c:v>
                </c:pt>
                <c:pt idx="36">
                  <c:v>Riigivalitsemine ja -kaitse, sotsiaalkindlustus</c:v>
                </c:pt>
                <c:pt idx="37">
                  <c:v>Riigivalitsemine ja -kaitse, sotsiaalkindlustus</c:v>
                </c:pt>
                <c:pt idx="38">
                  <c:v>Muud teenindavad tegevused</c:v>
                </c:pt>
                <c:pt idx="39">
                  <c:v>Haridus</c:v>
                </c:pt>
                <c:pt idx="40">
                  <c:v>Riigivalitsemine ja -kaitse, sotsiaalkindlustus</c:v>
                </c:pt>
                <c:pt idx="41">
                  <c:v>Hulgi- ja jaekaubandus</c:v>
                </c:pt>
                <c:pt idx="42">
                  <c:v>Töötlev tööstus</c:v>
                </c:pt>
                <c:pt idx="43">
                  <c:v>Haridus</c:v>
                </c:pt>
                <c:pt idx="44">
                  <c:v>Teadmata</c:v>
                </c:pt>
                <c:pt idx="45">
                  <c:v>Haridus</c:v>
                </c:pt>
                <c:pt idx="46">
                  <c:v>Tervishoid ja sotsiaalhoolekanne</c:v>
                </c:pt>
                <c:pt idx="47">
                  <c:v>Riigivalitsemine ja -kaitse, sotsiaalkindlustus</c:v>
                </c:pt>
                <c:pt idx="48">
                  <c:v>Rahandus, kindlustus (finantsvahendus)</c:v>
                </c:pt>
                <c:pt idx="49">
                  <c:v>Haridus</c:v>
                </c:pt>
                <c:pt idx="50">
                  <c:v>Kutse-, teadus- ja tehnikaalane tegevus</c:v>
                </c:pt>
                <c:pt idx="51">
                  <c:v>Riigivalitsemine ja -kaitse, sotsiaalkindlustus</c:v>
                </c:pt>
                <c:pt idx="52">
                  <c:v>Hulgi- ja jaekaubandus</c:v>
                </c:pt>
                <c:pt idx="53">
                  <c:v>Riigivalitsemine ja -kaitse, sotsiaalkindlustus</c:v>
                </c:pt>
                <c:pt idx="54">
                  <c:v>Riigivalitsemine ja -kaitse, sotsiaalkindlustus</c:v>
                </c:pt>
                <c:pt idx="55">
                  <c:v>Töötlev tööstus</c:v>
                </c:pt>
                <c:pt idx="56">
                  <c:v>Riigivalitsemine ja -kaitse, sotsiaalkindlustus</c:v>
                </c:pt>
                <c:pt idx="57">
                  <c:v>Hulgi- ja jaekaubandus</c:v>
                </c:pt>
                <c:pt idx="58">
                  <c:v>Haridus</c:v>
                </c:pt>
                <c:pt idx="59">
                  <c:v>Kunst, meelelahutus ja vaba aeg</c:v>
                </c:pt>
                <c:pt idx="60">
                  <c:v>Töötlev tööstus</c:v>
                </c:pt>
                <c:pt idx="61">
                  <c:v>Riigivalitsemine ja -kaitse, sotsiaalkindlustus</c:v>
                </c:pt>
                <c:pt idx="62">
                  <c:v>Muud teenindavad tegevused</c:v>
                </c:pt>
              </c:strCache>
            </c:strRef>
          </c:cat>
          <c:val>
            <c:numRef>
              <c:f>Sheet1!$B$2:$B$64</c:f>
              <c:numCache>
                <c:formatCode>0</c:formatCode>
                <c:ptCount val="63"/>
                <c:pt idx="0">
                  <c:v>500</c:v>
                </c:pt>
                <c:pt idx="1">
                  <c:v>648.34</c:v>
                </c:pt>
                <c:pt idx="2">
                  <c:v>680</c:v>
                </c:pt>
                <c:pt idx="3">
                  <c:v>740</c:v>
                </c:pt>
                <c:pt idx="5">
                  <c:v>752.07</c:v>
                </c:pt>
                <c:pt idx="6">
                  <c:v>862</c:v>
                </c:pt>
                <c:pt idx="7">
                  <c:v>880</c:v>
                </c:pt>
                <c:pt idx="8">
                  <c:v>881.74</c:v>
                </c:pt>
                <c:pt idx="9">
                  <c:v>884.11764705882354</c:v>
                </c:pt>
                <c:pt idx="10">
                  <c:v>885</c:v>
                </c:pt>
                <c:pt idx="11">
                  <c:v>900</c:v>
                </c:pt>
                <c:pt idx="13">
                  <c:v>900</c:v>
                </c:pt>
                <c:pt idx="14">
                  <c:v>906.66666666666663</c:v>
                </c:pt>
                <c:pt idx="15">
                  <c:v>937.5</c:v>
                </c:pt>
                <c:pt idx="16">
                  <c:v>950</c:v>
                </c:pt>
                <c:pt idx="17">
                  <c:v>962</c:v>
                </c:pt>
                <c:pt idx="18">
                  <c:v>995</c:v>
                </c:pt>
                <c:pt idx="19">
                  <c:v>999.99374999999998</c:v>
                </c:pt>
                <c:pt idx="20">
                  <c:v>1000</c:v>
                </c:pt>
                <c:pt idx="21">
                  <c:v>1000</c:v>
                </c:pt>
                <c:pt idx="22">
                  <c:v>1000</c:v>
                </c:pt>
                <c:pt idx="23">
                  <c:v>1000</c:v>
                </c:pt>
                <c:pt idx="25">
                  <c:v>1010</c:v>
                </c:pt>
                <c:pt idx="26">
                  <c:v>1021.095</c:v>
                </c:pt>
                <c:pt idx="27">
                  <c:v>1035</c:v>
                </c:pt>
                <c:pt idx="28">
                  <c:v>1037.5</c:v>
                </c:pt>
                <c:pt idx="29">
                  <c:v>1050</c:v>
                </c:pt>
                <c:pt idx="30">
                  <c:v>1050</c:v>
                </c:pt>
                <c:pt idx="32">
                  <c:v>1100</c:v>
                </c:pt>
                <c:pt idx="33">
                  <c:v>1100</c:v>
                </c:pt>
                <c:pt idx="34">
                  <c:v>1100</c:v>
                </c:pt>
                <c:pt idx="35">
                  <c:v>1100</c:v>
                </c:pt>
                <c:pt idx="36">
                  <c:v>1100</c:v>
                </c:pt>
                <c:pt idx="37">
                  <c:v>1133.3333333333335</c:v>
                </c:pt>
                <c:pt idx="38">
                  <c:v>1150</c:v>
                </c:pt>
                <c:pt idx="39">
                  <c:v>1150</c:v>
                </c:pt>
                <c:pt idx="40">
                  <c:v>1161.7647058823527</c:v>
                </c:pt>
                <c:pt idx="41">
                  <c:v>1167.01</c:v>
                </c:pt>
                <c:pt idx="43">
                  <c:v>1200</c:v>
                </c:pt>
                <c:pt idx="44">
                  <c:v>1200</c:v>
                </c:pt>
                <c:pt idx="45">
                  <c:v>1200</c:v>
                </c:pt>
                <c:pt idx="46">
                  <c:v>1204</c:v>
                </c:pt>
                <c:pt idx="47">
                  <c:v>1225</c:v>
                </c:pt>
                <c:pt idx="48">
                  <c:v>1226.6600000000001</c:v>
                </c:pt>
                <c:pt idx="49">
                  <c:v>1237.21</c:v>
                </c:pt>
                <c:pt idx="50">
                  <c:v>1243</c:v>
                </c:pt>
                <c:pt idx="51">
                  <c:v>1260</c:v>
                </c:pt>
                <c:pt idx="52">
                  <c:v>1350</c:v>
                </c:pt>
                <c:pt idx="53">
                  <c:v>1350</c:v>
                </c:pt>
                <c:pt idx="54">
                  <c:v>1350</c:v>
                </c:pt>
                <c:pt idx="56">
                  <c:v>1440.7142857142858</c:v>
                </c:pt>
                <c:pt idx="57">
                  <c:v>1450</c:v>
                </c:pt>
                <c:pt idx="58">
                  <c:v>1507.1428571428571</c:v>
                </c:pt>
                <c:pt idx="59">
                  <c:v>1700</c:v>
                </c:pt>
                <c:pt idx="61">
                  <c:v>1912.5</c:v>
                </c:pt>
                <c:pt idx="62">
                  <c:v>2089</c:v>
                </c:pt>
              </c:numCache>
            </c:numRef>
          </c:val>
          <c:extLst>
            <c:ext xmlns:c16="http://schemas.microsoft.com/office/drawing/2014/chart" uri="{C3380CC4-5D6E-409C-BE32-E72D297353CC}">
              <c16:uniqueId val="{0000000C-8C7C-4E42-93A4-5633D8C8D6AE}"/>
            </c:ext>
          </c:extLst>
        </c:ser>
        <c:ser>
          <c:idx val="1"/>
          <c:order val="1"/>
          <c:tx>
            <c:strRef>
              <c:f>Sheet1!$C$1</c:f>
              <c:strCache>
                <c:ptCount val="1"/>
                <c:pt idx="0">
                  <c:v>Muutuvpalk</c:v>
                </c:pt>
              </c:strCache>
            </c:strRef>
          </c:tx>
          <c:spPr>
            <a:solidFill>
              <a:schemeClr val="accent3"/>
            </a:solidFill>
            <a:ln>
              <a:noFill/>
            </a:ln>
            <a:effectLst/>
          </c:spPr>
          <c:invertIfNegative val="0"/>
          <c:cat>
            <c:strRef>
              <c:f>Sheet1!$A$2:$A$64</c:f>
              <c:strCache>
                <c:ptCount val="63"/>
                <c:pt idx="0">
                  <c:v>Teadmata</c:v>
                </c:pt>
                <c:pt idx="1">
                  <c:v>Muud</c:v>
                </c:pt>
                <c:pt idx="2">
                  <c:v>Haridus</c:v>
                </c:pt>
                <c:pt idx="3">
                  <c:v>Tervishoid ja sotsiaalhoolekanne</c:v>
                </c:pt>
                <c:pt idx="4">
                  <c:v>Töötlev tööstus</c:v>
                </c:pt>
                <c:pt idx="5">
                  <c:v>Haridus</c:v>
                </c:pt>
                <c:pt idx="6">
                  <c:v>Riigivalitsemine ja -kaitse, sotsiaalkindlustus</c:v>
                </c:pt>
                <c:pt idx="7">
                  <c:v>Tervishoid ja sotsiaalhoolekanne</c:v>
                </c:pt>
                <c:pt idx="8">
                  <c:v>Kutse-, teadus- ja tehnikaalane tegevus</c:v>
                </c:pt>
                <c:pt idx="9">
                  <c:v>Riigivalitsemine ja -kaitse, sotsiaalkindlustus</c:v>
                </c:pt>
                <c:pt idx="10">
                  <c:v>Haridus</c:v>
                </c:pt>
                <c:pt idx="11">
                  <c:v>Riigivalitsemine ja -kaitse, sotsiaalkindlustus</c:v>
                </c:pt>
                <c:pt idx="12">
                  <c:v>Töötlev tööstus</c:v>
                </c:pt>
                <c:pt idx="13">
                  <c:v>Haridus</c:v>
                </c:pt>
                <c:pt idx="14">
                  <c:v>Riigivalitsemine ja -kaitse, sotsiaalkindlustus</c:v>
                </c:pt>
                <c:pt idx="15">
                  <c:v>Haridus</c:v>
                </c:pt>
                <c:pt idx="16">
                  <c:v>Hulgi- ja jaekaubandus</c:v>
                </c:pt>
                <c:pt idx="17">
                  <c:v>Riigivalitsemine ja -kaitse, sotsiaalkindlustus</c:v>
                </c:pt>
                <c:pt idx="18">
                  <c:v>Riigivalitsemine ja -kaitse, sotsiaalkindlustus</c:v>
                </c:pt>
                <c:pt idx="19">
                  <c:v>Majutus ja toitlustus</c:v>
                </c:pt>
                <c:pt idx="20">
                  <c:v>Haridus</c:v>
                </c:pt>
                <c:pt idx="21">
                  <c:v>Muud teenindavad tegevused</c:v>
                </c:pt>
                <c:pt idx="22">
                  <c:v>Teadmata</c:v>
                </c:pt>
                <c:pt idx="23">
                  <c:v>Teadmata</c:v>
                </c:pt>
                <c:pt idx="24">
                  <c:v>Töötlev tööstus</c:v>
                </c:pt>
                <c:pt idx="25">
                  <c:v>Riigivalitsemine ja -kaitse, sotsiaalkindlustus</c:v>
                </c:pt>
                <c:pt idx="26">
                  <c:v>Hulgi- ja jaekaubandus</c:v>
                </c:pt>
                <c:pt idx="27">
                  <c:v>Haridus</c:v>
                </c:pt>
                <c:pt idx="28">
                  <c:v>Riigivalitsemine ja -kaitse, sotsiaalkindlustus</c:v>
                </c:pt>
                <c:pt idx="29">
                  <c:v>Haridus</c:v>
                </c:pt>
                <c:pt idx="30">
                  <c:v>Riigivalitsemine ja -kaitse, sotsiaalkindlustus</c:v>
                </c:pt>
                <c:pt idx="31">
                  <c:v>Töötlev tööstus</c:v>
                </c:pt>
                <c:pt idx="32">
                  <c:v>Haridus</c:v>
                </c:pt>
                <c:pt idx="33">
                  <c:v>Tervishoid ja sotsiaalhoolekanne</c:v>
                </c:pt>
                <c:pt idx="34">
                  <c:v>Haridus</c:v>
                </c:pt>
                <c:pt idx="35">
                  <c:v>Riigivalitsemine ja -kaitse, sotsiaalkindlustus</c:v>
                </c:pt>
                <c:pt idx="36">
                  <c:v>Riigivalitsemine ja -kaitse, sotsiaalkindlustus</c:v>
                </c:pt>
                <c:pt idx="37">
                  <c:v>Riigivalitsemine ja -kaitse, sotsiaalkindlustus</c:v>
                </c:pt>
                <c:pt idx="38">
                  <c:v>Muud teenindavad tegevused</c:v>
                </c:pt>
                <c:pt idx="39">
                  <c:v>Haridus</c:v>
                </c:pt>
                <c:pt idx="40">
                  <c:v>Riigivalitsemine ja -kaitse, sotsiaalkindlustus</c:v>
                </c:pt>
                <c:pt idx="41">
                  <c:v>Hulgi- ja jaekaubandus</c:v>
                </c:pt>
                <c:pt idx="42">
                  <c:v>Töötlev tööstus</c:v>
                </c:pt>
                <c:pt idx="43">
                  <c:v>Haridus</c:v>
                </c:pt>
                <c:pt idx="44">
                  <c:v>Teadmata</c:v>
                </c:pt>
                <c:pt idx="45">
                  <c:v>Haridus</c:v>
                </c:pt>
                <c:pt idx="46">
                  <c:v>Tervishoid ja sotsiaalhoolekanne</c:v>
                </c:pt>
                <c:pt idx="47">
                  <c:v>Riigivalitsemine ja -kaitse, sotsiaalkindlustus</c:v>
                </c:pt>
                <c:pt idx="48">
                  <c:v>Rahandus, kindlustus (finantsvahendus)</c:v>
                </c:pt>
                <c:pt idx="49">
                  <c:v>Haridus</c:v>
                </c:pt>
                <c:pt idx="50">
                  <c:v>Kutse-, teadus- ja tehnikaalane tegevus</c:v>
                </c:pt>
                <c:pt idx="51">
                  <c:v>Riigivalitsemine ja -kaitse, sotsiaalkindlustus</c:v>
                </c:pt>
                <c:pt idx="52">
                  <c:v>Hulgi- ja jaekaubandus</c:v>
                </c:pt>
                <c:pt idx="53">
                  <c:v>Riigivalitsemine ja -kaitse, sotsiaalkindlustus</c:v>
                </c:pt>
                <c:pt idx="54">
                  <c:v>Riigivalitsemine ja -kaitse, sotsiaalkindlustus</c:v>
                </c:pt>
                <c:pt idx="55">
                  <c:v>Töötlev tööstus</c:v>
                </c:pt>
                <c:pt idx="56">
                  <c:v>Riigivalitsemine ja -kaitse, sotsiaalkindlustus</c:v>
                </c:pt>
                <c:pt idx="57">
                  <c:v>Hulgi- ja jaekaubandus</c:v>
                </c:pt>
                <c:pt idx="58">
                  <c:v>Haridus</c:v>
                </c:pt>
                <c:pt idx="59">
                  <c:v>Kunst, meelelahutus ja vaba aeg</c:v>
                </c:pt>
                <c:pt idx="60">
                  <c:v>Töötlev tööstus</c:v>
                </c:pt>
                <c:pt idx="61">
                  <c:v>Riigivalitsemine ja -kaitse, sotsiaalkindlustus</c:v>
                </c:pt>
                <c:pt idx="62">
                  <c:v>Muud teenindavad tegevused</c:v>
                </c:pt>
              </c:strCache>
            </c:strRef>
          </c:cat>
          <c:val>
            <c:numRef>
              <c:f>Sheet1!$C$2:$C$64</c:f>
              <c:numCache>
                <c:formatCode>General</c:formatCode>
                <c:ptCount val="63"/>
                <c:pt idx="0" formatCode="0">
                  <c:v>300</c:v>
                </c:pt>
                <c:pt idx="9" formatCode="0">
                  <c:v>53.081176470588233</c:v>
                </c:pt>
                <c:pt idx="13" formatCode="0">
                  <c:v>646</c:v>
                </c:pt>
                <c:pt idx="14" formatCode="0">
                  <c:v>33.371555555555553</c:v>
                </c:pt>
                <c:pt idx="15" formatCode="0">
                  <c:v>118.5</c:v>
                </c:pt>
                <c:pt idx="18" formatCode="0">
                  <c:v>50.314090909090908</c:v>
                </c:pt>
                <c:pt idx="23" formatCode="0">
                  <c:v>50</c:v>
                </c:pt>
                <c:pt idx="25" formatCode="0">
                  <c:v>45</c:v>
                </c:pt>
                <c:pt idx="26" formatCode="0">
                  <c:v>209.09</c:v>
                </c:pt>
                <c:pt idx="27" formatCode="0">
                  <c:v>150</c:v>
                </c:pt>
                <c:pt idx="30" formatCode="0">
                  <c:v>68.966666666666669</c:v>
                </c:pt>
                <c:pt idx="34" formatCode="0">
                  <c:v>29.489999999999995</c:v>
                </c:pt>
                <c:pt idx="35" formatCode="0">
                  <c:v>138.762</c:v>
                </c:pt>
                <c:pt idx="36" formatCode="0">
                  <c:v>237.85499999999999</c:v>
                </c:pt>
                <c:pt idx="37" formatCode="0">
                  <c:v>53.333333333333336</c:v>
                </c:pt>
                <c:pt idx="38" formatCode="0">
                  <c:v>100</c:v>
                </c:pt>
                <c:pt idx="39" formatCode="0">
                  <c:v>125</c:v>
                </c:pt>
                <c:pt idx="40" formatCode="0">
                  <c:v>62.588235294117645</c:v>
                </c:pt>
                <c:pt idx="45" formatCode="0">
                  <c:v>57.140000000000008</c:v>
                </c:pt>
                <c:pt idx="54" formatCode="0">
                  <c:v>350</c:v>
                </c:pt>
                <c:pt idx="62" formatCode="0">
                  <c:v>100</c:v>
                </c:pt>
              </c:numCache>
            </c:numRef>
          </c:val>
          <c:extLst>
            <c:ext xmlns:c16="http://schemas.microsoft.com/office/drawing/2014/chart" uri="{C3380CC4-5D6E-409C-BE32-E72D297353CC}">
              <c16:uniqueId val="{0000000D-8C7C-4E42-93A4-5633D8C8D6AE}"/>
            </c:ext>
          </c:extLst>
        </c:ser>
        <c:ser>
          <c:idx val="2"/>
          <c:order val="2"/>
          <c:tx>
            <c:strRef>
              <c:f>Sheet1!$D$1</c:f>
              <c:strCache>
                <c:ptCount val="1"/>
                <c:pt idx="0">
                  <c:v>Põhipalk tööstuses</c:v>
                </c:pt>
              </c:strCache>
            </c:strRef>
          </c:tx>
          <c:spPr>
            <a:solidFill>
              <a:schemeClr val="accent2"/>
            </a:solidFill>
          </c:spPr>
          <c:invertIfNegative val="0"/>
          <c:cat>
            <c:strRef>
              <c:f>Sheet1!$A$2:$A$64</c:f>
              <c:strCache>
                <c:ptCount val="63"/>
                <c:pt idx="0">
                  <c:v>Teadmata</c:v>
                </c:pt>
                <c:pt idx="1">
                  <c:v>Muud</c:v>
                </c:pt>
                <c:pt idx="2">
                  <c:v>Haridus</c:v>
                </c:pt>
                <c:pt idx="3">
                  <c:v>Tervishoid ja sotsiaalhoolekanne</c:v>
                </c:pt>
                <c:pt idx="4">
                  <c:v>Töötlev tööstus</c:v>
                </c:pt>
                <c:pt idx="5">
                  <c:v>Haridus</c:v>
                </c:pt>
                <c:pt idx="6">
                  <c:v>Riigivalitsemine ja -kaitse, sotsiaalkindlustus</c:v>
                </c:pt>
                <c:pt idx="7">
                  <c:v>Tervishoid ja sotsiaalhoolekanne</c:v>
                </c:pt>
                <c:pt idx="8">
                  <c:v>Kutse-, teadus- ja tehnikaalane tegevus</c:v>
                </c:pt>
                <c:pt idx="9">
                  <c:v>Riigivalitsemine ja -kaitse, sotsiaalkindlustus</c:v>
                </c:pt>
                <c:pt idx="10">
                  <c:v>Haridus</c:v>
                </c:pt>
                <c:pt idx="11">
                  <c:v>Riigivalitsemine ja -kaitse, sotsiaalkindlustus</c:v>
                </c:pt>
                <c:pt idx="12">
                  <c:v>Töötlev tööstus</c:v>
                </c:pt>
                <c:pt idx="13">
                  <c:v>Haridus</c:v>
                </c:pt>
                <c:pt idx="14">
                  <c:v>Riigivalitsemine ja -kaitse, sotsiaalkindlustus</c:v>
                </c:pt>
                <c:pt idx="15">
                  <c:v>Haridus</c:v>
                </c:pt>
                <c:pt idx="16">
                  <c:v>Hulgi- ja jaekaubandus</c:v>
                </c:pt>
                <c:pt idx="17">
                  <c:v>Riigivalitsemine ja -kaitse, sotsiaalkindlustus</c:v>
                </c:pt>
                <c:pt idx="18">
                  <c:v>Riigivalitsemine ja -kaitse, sotsiaalkindlustus</c:v>
                </c:pt>
                <c:pt idx="19">
                  <c:v>Majutus ja toitlustus</c:v>
                </c:pt>
                <c:pt idx="20">
                  <c:v>Haridus</c:v>
                </c:pt>
                <c:pt idx="21">
                  <c:v>Muud teenindavad tegevused</c:v>
                </c:pt>
                <c:pt idx="22">
                  <c:v>Teadmata</c:v>
                </c:pt>
                <c:pt idx="23">
                  <c:v>Teadmata</c:v>
                </c:pt>
                <c:pt idx="24">
                  <c:v>Töötlev tööstus</c:v>
                </c:pt>
                <c:pt idx="25">
                  <c:v>Riigivalitsemine ja -kaitse, sotsiaalkindlustus</c:v>
                </c:pt>
                <c:pt idx="26">
                  <c:v>Hulgi- ja jaekaubandus</c:v>
                </c:pt>
                <c:pt idx="27">
                  <c:v>Haridus</c:v>
                </c:pt>
                <c:pt idx="28">
                  <c:v>Riigivalitsemine ja -kaitse, sotsiaalkindlustus</c:v>
                </c:pt>
                <c:pt idx="29">
                  <c:v>Haridus</c:v>
                </c:pt>
                <c:pt idx="30">
                  <c:v>Riigivalitsemine ja -kaitse, sotsiaalkindlustus</c:v>
                </c:pt>
                <c:pt idx="31">
                  <c:v>Töötlev tööstus</c:v>
                </c:pt>
                <c:pt idx="32">
                  <c:v>Haridus</c:v>
                </c:pt>
                <c:pt idx="33">
                  <c:v>Tervishoid ja sotsiaalhoolekanne</c:v>
                </c:pt>
                <c:pt idx="34">
                  <c:v>Haridus</c:v>
                </c:pt>
                <c:pt idx="35">
                  <c:v>Riigivalitsemine ja -kaitse, sotsiaalkindlustus</c:v>
                </c:pt>
                <c:pt idx="36">
                  <c:v>Riigivalitsemine ja -kaitse, sotsiaalkindlustus</c:v>
                </c:pt>
                <c:pt idx="37">
                  <c:v>Riigivalitsemine ja -kaitse, sotsiaalkindlustus</c:v>
                </c:pt>
                <c:pt idx="38">
                  <c:v>Muud teenindavad tegevused</c:v>
                </c:pt>
                <c:pt idx="39">
                  <c:v>Haridus</c:v>
                </c:pt>
                <c:pt idx="40">
                  <c:v>Riigivalitsemine ja -kaitse, sotsiaalkindlustus</c:v>
                </c:pt>
                <c:pt idx="41">
                  <c:v>Hulgi- ja jaekaubandus</c:v>
                </c:pt>
                <c:pt idx="42">
                  <c:v>Töötlev tööstus</c:v>
                </c:pt>
                <c:pt idx="43">
                  <c:v>Haridus</c:v>
                </c:pt>
                <c:pt idx="44">
                  <c:v>Teadmata</c:v>
                </c:pt>
                <c:pt idx="45">
                  <c:v>Haridus</c:v>
                </c:pt>
                <c:pt idx="46">
                  <c:v>Tervishoid ja sotsiaalhoolekanne</c:v>
                </c:pt>
                <c:pt idx="47">
                  <c:v>Riigivalitsemine ja -kaitse, sotsiaalkindlustus</c:v>
                </c:pt>
                <c:pt idx="48">
                  <c:v>Rahandus, kindlustus (finantsvahendus)</c:v>
                </c:pt>
                <c:pt idx="49">
                  <c:v>Haridus</c:v>
                </c:pt>
                <c:pt idx="50">
                  <c:v>Kutse-, teadus- ja tehnikaalane tegevus</c:v>
                </c:pt>
                <c:pt idx="51">
                  <c:v>Riigivalitsemine ja -kaitse, sotsiaalkindlustus</c:v>
                </c:pt>
                <c:pt idx="52">
                  <c:v>Hulgi- ja jaekaubandus</c:v>
                </c:pt>
                <c:pt idx="53">
                  <c:v>Riigivalitsemine ja -kaitse, sotsiaalkindlustus</c:v>
                </c:pt>
                <c:pt idx="54">
                  <c:v>Riigivalitsemine ja -kaitse, sotsiaalkindlustus</c:v>
                </c:pt>
                <c:pt idx="55">
                  <c:v>Töötlev tööstus</c:v>
                </c:pt>
                <c:pt idx="56">
                  <c:v>Riigivalitsemine ja -kaitse, sotsiaalkindlustus</c:v>
                </c:pt>
                <c:pt idx="57">
                  <c:v>Hulgi- ja jaekaubandus</c:v>
                </c:pt>
                <c:pt idx="58">
                  <c:v>Haridus</c:v>
                </c:pt>
                <c:pt idx="59">
                  <c:v>Kunst, meelelahutus ja vaba aeg</c:v>
                </c:pt>
                <c:pt idx="60">
                  <c:v>Töötlev tööstus</c:v>
                </c:pt>
                <c:pt idx="61">
                  <c:v>Riigivalitsemine ja -kaitse, sotsiaalkindlustus</c:v>
                </c:pt>
                <c:pt idx="62">
                  <c:v>Muud teenindavad tegevused</c:v>
                </c:pt>
              </c:strCache>
            </c:strRef>
          </c:cat>
          <c:val>
            <c:numRef>
              <c:f>Sheet1!$D$2:$D$64</c:f>
              <c:numCache>
                <c:formatCode>General</c:formatCode>
                <c:ptCount val="63"/>
                <c:pt idx="4" formatCode="0">
                  <c:v>745</c:v>
                </c:pt>
                <c:pt idx="12" formatCode="0">
                  <c:v>900</c:v>
                </c:pt>
                <c:pt idx="24" formatCode="0">
                  <c:v>1010</c:v>
                </c:pt>
                <c:pt idx="31" formatCode="0">
                  <c:v>1100</c:v>
                </c:pt>
                <c:pt idx="42" formatCode="0">
                  <c:v>1200</c:v>
                </c:pt>
                <c:pt idx="55" formatCode="0">
                  <c:v>1417.3705520000001</c:v>
                </c:pt>
                <c:pt idx="60" formatCode="0">
                  <c:v>1767</c:v>
                </c:pt>
              </c:numCache>
            </c:numRef>
          </c:val>
          <c:extLst>
            <c:ext xmlns:c16="http://schemas.microsoft.com/office/drawing/2014/chart" uri="{C3380CC4-5D6E-409C-BE32-E72D297353CC}">
              <c16:uniqueId val="{0000000D-B84D-4D43-8CF6-DA2C627B6F88}"/>
            </c:ext>
          </c:extLst>
        </c:ser>
        <c:ser>
          <c:idx val="3"/>
          <c:order val="3"/>
          <c:tx>
            <c:strRef>
              <c:f>Sheet1!$E$1</c:f>
              <c:strCache>
                <c:ptCount val="1"/>
                <c:pt idx="0">
                  <c:v>Muutuvpalk tööstuses</c:v>
                </c:pt>
              </c:strCache>
            </c:strRef>
          </c:tx>
          <c:spPr>
            <a:solidFill>
              <a:schemeClr val="accent2">
                <a:lumMod val="40000"/>
                <a:lumOff val="60000"/>
              </a:schemeClr>
            </a:solidFill>
          </c:spPr>
          <c:invertIfNegative val="0"/>
          <c:cat>
            <c:strRef>
              <c:f>Sheet1!$A$2:$A$64</c:f>
              <c:strCache>
                <c:ptCount val="63"/>
                <c:pt idx="0">
                  <c:v>Teadmata</c:v>
                </c:pt>
                <c:pt idx="1">
                  <c:v>Muud</c:v>
                </c:pt>
                <c:pt idx="2">
                  <c:v>Haridus</c:v>
                </c:pt>
                <c:pt idx="3">
                  <c:v>Tervishoid ja sotsiaalhoolekanne</c:v>
                </c:pt>
                <c:pt idx="4">
                  <c:v>Töötlev tööstus</c:v>
                </c:pt>
                <c:pt idx="5">
                  <c:v>Haridus</c:v>
                </c:pt>
                <c:pt idx="6">
                  <c:v>Riigivalitsemine ja -kaitse, sotsiaalkindlustus</c:v>
                </c:pt>
                <c:pt idx="7">
                  <c:v>Tervishoid ja sotsiaalhoolekanne</c:v>
                </c:pt>
                <c:pt idx="8">
                  <c:v>Kutse-, teadus- ja tehnikaalane tegevus</c:v>
                </c:pt>
                <c:pt idx="9">
                  <c:v>Riigivalitsemine ja -kaitse, sotsiaalkindlustus</c:v>
                </c:pt>
                <c:pt idx="10">
                  <c:v>Haridus</c:v>
                </c:pt>
                <c:pt idx="11">
                  <c:v>Riigivalitsemine ja -kaitse, sotsiaalkindlustus</c:v>
                </c:pt>
                <c:pt idx="12">
                  <c:v>Töötlev tööstus</c:v>
                </c:pt>
                <c:pt idx="13">
                  <c:v>Haridus</c:v>
                </c:pt>
                <c:pt idx="14">
                  <c:v>Riigivalitsemine ja -kaitse, sotsiaalkindlustus</c:v>
                </c:pt>
                <c:pt idx="15">
                  <c:v>Haridus</c:v>
                </c:pt>
                <c:pt idx="16">
                  <c:v>Hulgi- ja jaekaubandus</c:v>
                </c:pt>
                <c:pt idx="17">
                  <c:v>Riigivalitsemine ja -kaitse, sotsiaalkindlustus</c:v>
                </c:pt>
                <c:pt idx="18">
                  <c:v>Riigivalitsemine ja -kaitse, sotsiaalkindlustus</c:v>
                </c:pt>
                <c:pt idx="19">
                  <c:v>Majutus ja toitlustus</c:v>
                </c:pt>
                <c:pt idx="20">
                  <c:v>Haridus</c:v>
                </c:pt>
                <c:pt idx="21">
                  <c:v>Muud teenindavad tegevused</c:v>
                </c:pt>
                <c:pt idx="22">
                  <c:v>Teadmata</c:v>
                </c:pt>
                <c:pt idx="23">
                  <c:v>Teadmata</c:v>
                </c:pt>
                <c:pt idx="24">
                  <c:v>Töötlev tööstus</c:v>
                </c:pt>
                <c:pt idx="25">
                  <c:v>Riigivalitsemine ja -kaitse, sotsiaalkindlustus</c:v>
                </c:pt>
                <c:pt idx="26">
                  <c:v>Hulgi- ja jaekaubandus</c:v>
                </c:pt>
                <c:pt idx="27">
                  <c:v>Haridus</c:v>
                </c:pt>
                <c:pt idx="28">
                  <c:v>Riigivalitsemine ja -kaitse, sotsiaalkindlustus</c:v>
                </c:pt>
                <c:pt idx="29">
                  <c:v>Haridus</c:v>
                </c:pt>
                <c:pt idx="30">
                  <c:v>Riigivalitsemine ja -kaitse, sotsiaalkindlustus</c:v>
                </c:pt>
                <c:pt idx="31">
                  <c:v>Töötlev tööstus</c:v>
                </c:pt>
                <c:pt idx="32">
                  <c:v>Haridus</c:v>
                </c:pt>
                <c:pt idx="33">
                  <c:v>Tervishoid ja sotsiaalhoolekanne</c:v>
                </c:pt>
                <c:pt idx="34">
                  <c:v>Haridus</c:v>
                </c:pt>
                <c:pt idx="35">
                  <c:v>Riigivalitsemine ja -kaitse, sotsiaalkindlustus</c:v>
                </c:pt>
                <c:pt idx="36">
                  <c:v>Riigivalitsemine ja -kaitse, sotsiaalkindlustus</c:v>
                </c:pt>
                <c:pt idx="37">
                  <c:v>Riigivalitsemine ja -kaitse, sotsiaalkindlustus</c:v>
                </c:pt>
                <c:pt idx="38">
                  <c:v>Muud teenindavad tegevused</c:v>
                </c:pt>
                <c:pt idx="39">
                  <c:v>Haridus</c:v>
                </c:pt>
                <c:pt idx="40">
                  <c:v>Riigivalitsemine ja -kaitse, sotsiaalkindlustus</c:v>
                </c:pt>
                <c:pt idx="41">
                  <c:v>Hulgi- ja jaekaubandus</c:v>
                </c:pt>
                <c:pt idx="42">
                  <c:v>Töötlev tööstus</c:v>
                </c:pt>
                <c:pt idx="43">
                  <c:v>Haridus</c:v>
                </c:pt>
                <c:pt idx="44">
                  <c:v>Teadmata</c:v>
                </c:pt>
                <c:pt idx="45">
                  <c:v>Haridus</c:v>
                </c:pt>
                <c:pt idx="46">
                  <c:v>Tervishoid ja sotsiaalhoolekanne</c:v>
                </c:pt>
                <c:pt idx="47">
                  <c:v>Riigivalitsemine ja -kaitse, sotsiaalkindlustus</c:v>
                </c:pt>
                <c:pt idx="48">
                  <c:v>Rahandus, kindlustus (finantsvahendus)</c:v>
                </c:pt>
                <c:pt idx="49">
                  <c:v>Haridus</c:v>
                </c:pt>
                <c:pt idx="50">
                  <c:v>Kutse-, teadus- ja tehnikaalane tegevus</c:v>
                </c:pt>
                <c:pt idx="51">
                  <c:v>Riigivalitsemine ja -kaitse, sotsiaalkindlustus</c:v>
                </c:pt>
                <c:pt idx="52">
                  <c:v>Hulgi- ja jaekaubandus</c:v>
                </c:pt>
                <c:pt idx="53">
                  <c:v>Riigivalitsemine ja -kaitse, sotsiaalkindlustus</c:v>
                </c:pt>
                <c:pt idx="54">
                  <c:v>Riigivalitsemine ja -kaitse, sotsiaalkindlustus</c:v>
                </c:pt>
                <c:pt idx="55">
                  <c:v>Töötlev tööstus</c:v>
                </c:pt>
                <c:pt idx="56">
                  <c:v>Riigivalitsemine ja -kaitse, sotsiaalkindlustus</c:v>
                </c:pt>
                <c:pt idx="57">
                  <c:v>Hulgi- ja jaekaubandus</c:v>
                </c:pt>
                <c:pt idx="58">
                  <c:v>Haridus</c:v>
                </c:pt>
                <c:pt idx="59">
                  <c:v>Kunst, meelelahutus ja vaba aeg</c:v>
                </c:pt>
                <c:pt idx="60">
                  <c:v>Töötlev tööstus</c:v>
                </c:pt>
                <c:pt idx="61">
                  <c:v>Riigivalitsemine ja -kaitse, sotsiaalkindlustus</c:v>
                </c:pt>
                <c:pt idx="62">
                  <c:v>Muud teenindavad tegevused</c:v>
                </c:pt>
              </c:strCache>
            </c:strRef>
          </c:cat>
          <c:val>
            <c:numRef>
              <c:f>Sheet1!$E$2:$E$64</c:f>
              <c:numCache>
                <c:formatCode>General</c:formatCode>
                <c:ptCount val="63"/>
                <c:pt idx="55" formatCode="0">
                  <c:v>338.53944800000005</c:v>
                </c:pt>
              </c:numCache>
            </c:numRef>
          </c:val>
          <c:extLst>
            <c:ext xmlns:c16="http://schemas.microsoft.com/office/drawing/2014/chart" uri="{C3380CC4-5D6E-409C-BE32-E72D297353CC}">
              <c16:uniqueId val="{0000000E-B84D-4D43-8CF6-DA2C627B6F88}"/>
            </c:ext>
          </c:extLst>
        </c:ser>
        <c:dLbls>
          <c:showLegendKey val="0"/>
          <c:showVal val="0"/>
          <c:showCatName val="0"/>
          <c:showSerName val="0"/>
          <c:showPercent val="0"/>
          <c:showBubbleSize val="0"/>
        </c:dLbls>
        <c:gapWidth val="10"/>
        <c:overlap val="100"/>
        <c:axId val="201475584"/>
        <c:axId val="201477504"/>
      </c:barChart>
      <c:lineChart>
        <c:grouping val="standard"/>
        <c:varyColors val="0"/>
        <c:ser>
          <c:idx val="4"/>
          <c:order val="4"/>
          <c:tx>
            <c:strRef>
              <c:f>Sheet1!$F$1</c:f>
              <c:strCache>
                <c:ptCount val="1"/>
                <c:pt idx="0">
                  <c:v>Keskmine põhipalk</c:v>
                </c:pt>
              </c:strCache>
            </c:strRef>
          </c:tx>
          <c:spPr>
            <a:ln>
              <a:solidFill>
                <a:schemeClr val="accent5"/>
              </a:solidFill>
            </a:ln>
          </c:spPr>
          <c:marker>
            <c:symbol val="none"/>
          </c:marker>
          <c:dLbls>
            <c:dLbl>
              <c:idx val="2"/>
              <c:layout>
                <c:manualLayout>
                  <c:x val="-4.2382140745942876E-2"/>
                  <c:y val="-5.2689148971048989E-2"/>
                </c:manualLayout>
              </c:layout>
              <c:dLblPos val="r"/>
              <c:showLegendKey val="0"/>
              <c:showVal val="1"/>
              <c:showCatName val="0"/>
              <c:showSerName val="1"/>
              <c:showPercent val="0"/>
              <c:showBubbleSize val="0"/>
              <c:separator> </c:separator>
              <c:extLst>
                <c:ext xmlns:c15="http://schemas.microsoft.com/office/drawing/2012/chart" uri="{CE6537A1-D6FC-4f65-9D91-7224C49458BB}">
                  <c15:layout>
                    <c:manualLayout>
                      <c:w val="0.19196105948565964"/>
                      <c:h val="7.8584798594811531E-2"/>
                    </c:manualLayout>
                  </c15:layout>
                </c:ext>
                <c:ext xmlns:c16="http://schemas.microsoft.com/office/drawing/2014/chart" uri="{C3380CC4-5D6E-409C-BE32-E72D297353CC}">
                  <c16:uniqueId val="{00000010-B84D-4D43-8CF6-DA2C627B6F88}"/>
                </c:ext>
              </c:extLst>
            </c:dLbl>
            <c:spPr>
              <a:noFill/>
              <a:ln>
                <a:noFill/>
              </a:ln>
              <a:effectLst/>
            </c:spPr>
            <c:txPr>
              <a:bodyPr wrap="square" lIns="38100" tIns="19050" rIns="38100" bIns="19050" anchor="ctr">
                <a:spAutoFit/>
              </a:bodyPr>
              <a:lstStyle/>
              <a:p>
                <a:pPr>
                  <a:defRPr sz="1000" b="1">
                    <a:solidFill>
                      <a:schemeClr val="accent1"/>
                    </a:solidFill>
                  </a:defRPr>
                </a:pPr>
                <a:endParaRPr lang="et-EE"/>
              </a:p>
            </c:txPr>
            <c:showLegendKey val="0"/>
            <c:showVal val="0"/>
            <c:showCatName val="0"/>
            <c:showSerName val="0"/>
            <c:showPercent val="0"/>
            <c:showBubbleSize val="0"/>
            <c:separator> </c:separator>
            <c:extLst>
              <c:ext xmlns:c15="http://schemas.microsoft.com/office/drawing/2012/chart" uri="{CE6537A1-D6FC-4f65-9D91-7224C49458BB}">
                <c15:showLeaderLines val="0"/>
              </c:ext>
            </c:extLst>
          </c:dLbls>
          <c:cat>
            <c:strRef>
              <c:f>Sheet1!$A$2:$A$64</c:f>
              <c:strCache>
                <c:ptCount val="63"/>
                <c:pt idx="0">
                  <c:v>Teadmata</c:v>
                </c:pt>
                <c:pt idx="1">
                  <c:v>Muud</c:v>
                </c:pt>
                <c:pt idx="2">
                  <c:v>Haridus</c:v>
                </c:pt>
                <c:pt idx="3">
                  <c:v>Tervishoid ja sotsiaalhoolekanne</c:v>
                </c:pt>
                <c:pt idx="4">
                  <c:v>Töötlev tööstus</c:v>
                </c:pt>
                <c:pt idx="5">
                  <c:v>Haridus</c:v>
                </c:pt>
                <c:pt idx="6">
                  <c:v>Riigivalitsemine ja -kaitse, sotsiaalkindlustus</c:v>
                </c:pt>
                <c:pt idx="7">
                  <c:v>Tervishoid ja sotsiaalhoolekanne</c:v>
                </c:pt>
                <c:pt idx="8">
                  <c:v>Kutse-, teadus- ja tehnikaalane tegevus</c:v>
                </c:pt>
                <c:pt idx="9">
                  <c:v>Riigivalitsemine ja -kaitse, sotsiaalkindlustus</c:v>
                </c:pt>
                <c:pt idx="10">
                  <c:v>Haridus</c:v>
                </c:pt>
                <c:pt idx="11">
                  <c:v>Riigivalitsemine ja -kaitse, sotsiaalkindlustus</c:v>
                </c:pt>
                <c:pt idx="12">
                  <c:v>Töötlev tööstus</c:v>
                </c:pt>
                <c:pt idx="13">
                  <c:v>Haridus</c:v>
                </c:pt>
                <c:pt idx="14">
                  <c:v>Riigivalitsemine ja -kaitse, sotsiaalkindlustus</c:v>
                </c:pt>
                <c:pt idx="15">
                  <c:v>Haridus</c:v>
                </c:pt>
                <c:pt idx="16">
                  <c:v>Hulgi- ja jaekaubandus</c:v>
                </c:pt>
                <c:pt idx="17">
                  <c:v>Riigivalitsemine ja -kaitse, sotsiaalkindlustus</c:v>
                </c:pt>
                <c:pt idx="18">
                  <c:v>Riigivalitsemine ja -kaitse, sotsiaalkindlustus</c:v>
                </c:pt>
                <c:pt idx="19">
                  <c:v>Majutus ja toitlustus</c:v>
                </c:pt>
                <c:pt idx="20">
                  <c:v>Haridus</c:v>
                </c:pt>
                <c:pt idx="21">
                  <c:v>Muud teenindavad tegevused</c:v>
                </c:pt>
                <c:pt idx="22">
                  <c:v>Teadmata</c:v>
                </c:pt>
                <c:pt idx="23">
                  <c:v>Teadmata</c:v>
                </c:pt>
                <c:pt idx="24">
                  <c:v>Töötlev tööstus</c:v>
                </c:pt>
                <c:pt idx="25">
                  <c:v>Riigivalitsemine ja -kaitse, sotsiaalkindlustus</c:v>
                </c:pt>
                <c:pt idx="26">
                  <c:v>Hulgi- ja jaekaubandus</c:v>
                </c:pt>
                <c:pt idx="27">
                  <c:v>Haridus</c:v>
                </c:pt>
                <c:pt idx="28">
                  <c:v>Riigivalitsemine ja -kaitse, sotsiaalkindlustus</c:v>
                </c:pt>
                <c:pt idx="29">
                  <c:v>Haridus</c:v>
                </c:pt>
                <c:pt idx="30">
                  <c:v>Riigivalitsemine ja -kaitse, sotsiaalkindlustus</c:v>
                </c:pt>
                <c:pt idx="31">
                  <c:v>Töötlev tööstus</c:v>
                </c:pt>
                <c:pt idx="32">
                  <c:v>Haridus</c:v>
                </c:pt>
                <c:pt idx="33">
                  <c:v>Tervishoid ja sotsiaalhoolekanne</c:v>
                </c:pt>
                <c:pt idx="34">
                  <c:v>Haridus</c:v>
                </c:pt>
                <c:pt idx="35">
                  <c:v>Riigivalitsemine ja -kaitse, sotsiaalkindlustus</c:v>
                </c:pt>
                <c:pt idx="36">
                  <c:v>Riigivalitsemine ja -kaitse, sotsiaalkindlustus</c:v>
                </c:pt>
                <c:pt idx="37">
                  <c:v>Riigivalitsemine ja -kaitse, sotsiaalkindlustus</c:v>
                </c:pt>
                <c:pt idx="38">
                  <c:v>Muud teenindavad tegevused</c:v>
                </c:pt>
                <c:pt idx="39">
                  <c:v>Haridus</c:v>
                </c:pt>
                <c:pt idx="40">
                  <c:v>Riigivalitsemine ja -kaitse, sotsiaalkindlustus</c:v>
                </c:pt>
                <c:pt idx="41">
                  <c:v>Hulgi- ja jaekaubandus</c:v>
                </c:pt>
                <c:pt idx="42">
                  <c:v>Töötlev tööstus</c:v>
                </c:pt>
                <c:pt idx="43">
                  <c:v>Haridus</c:v>
                </c:pt>
                <c:pt idx="44">
                  <c:v>Teadmata</c:v>
                </c:pt>
                <c:pt idx="45">
                  <c:v>Haridus</c:v>
                </c:pt>
                <c:pt idx="46">
                  <c:v>Tervishoid ja sotsiaalhoolekanne</c:v>
                </c:pt>
                <c:pt idx="47">
                  <c:v>Riigivalitsemine ja -kaitse, sotsiaalkindlustus</c:v>
                </c:pt>
                <c:pt idx="48">
                  <c:v>Rahandus, kindlustus (finantsvahendus)</c:v>
                </c:pt>
                <c:pt idx="49">
                  <c:v>Haridus</c:v>
                </c:pt>
                <c:pt idx="50">
                  <c:v>Kutse-, teadus- ja tehnikaalane tegevus</c:v>
                </c:pt>
                <c:pt idx="51">
                  <c:v>Riigivalitsemine ja -kaitse, sotsiaalkindlustus</c:v>
                </c:pt>
                <c:pt idx="52">
                  <c:v>Hulgi- ja jaekaubandus</c:v>
                </c:pt>
                <c:pt idx="53">
                  <c:v>Riigivalitsemine ja -kaitse, sotsiaalkindlustus</c:v>
                </c:pt>
                <c:pt idx="54">
                  <c:v>Riigivalitsemine ja -kaitse, sotsiaalkindlustus</c:v>
                </c:pt>
                <c:pt idx="55">
                  <c:v>Töötlev tööstus</c:v>
                </c:pt>
                <c:pt idx="56">
                  <c:v>Riigivalitsemine ja -kaitse, sotsiaalkindlustus</c:v>
                </c:pt>
                <c:pt idx="57">
                  <c:v>Hulgi- ja jaekaubandus</c:v>
                </c:pt>
                <c:pt idx="58">
                  <c:v>Haridus</c:v>
                </c:pt>
                <c:pt idx="59">
                  <c:v>Kunst, meelelahutus ja vaba aeg</c:v>
                </c:pt>
                <c:pt idx="60">
                  <c:v>Töötlev tööstus</c:v>
                </c:pt>
                <c:pt idx="61">
                  <c:v>Riigivalitsemine ja -kaitse, sotsiaalkindlustus</c:v>
                </c:pt>
                <c:pt idx="62">
                  <c:v>Muud teenindavad tegevused</c:v>
                </c:pt>
              </c:strCache>
            </c:strRef>
          </c:cat>
          <c:val>
            <c:numRef>
              <c:f>Sheet1!$F$2:$F$64</c:f>
              <c:numCache>
                <c:formatCode>0</c:formatCode>
                <c:ptCount val="63"/>
                <c:pt idx="0">
                  <c:v>1111.344901552354</c:v>
                </c:pt>
                <c:pt idx="1">
                  <c:v>1111.344901552354</c:v>
                </c:pt>
                <c:pt idx="2">
                  <c:v>1111.344901552354</c:v>
                </c:pt>
                <c:pt idx="3">
                  <c:v>1111.344901552354</c:v>
                </c:pt>
                <c:pt idx="4">
                  <c:v>1111.344901552354</c:v>
                </c:pt>
                <c:pt idx="5">
                  <c:v>1111.344901552354</c:v>
                </c:pt>
                <c:pt idx="6">
                  <c:v>1111.344901552354</c:v>
                </c:pt>
                <c:pt idx="7">
                  <c:v>1111.344901552354</c:v>
                </c:pt>
                <c:pt idx="8">
                  <c:v>1111.344901552354</c:v>
                </c:pt>
                <c:pt idx="9">
                  <c:v>1111.344901552354</c:v>
                </c:pt>
                <c:pt idx="10">
                  <c:v>1111.344901552354</c:v>
                </c:pt>
                <c:pt idx="11">
                  <c:v>1111.344901552354</c:v>
                </c:pt>
                <c:pt idx="12">
                  <c:v>1111.344901552354</c:v>
                </c:pt>
                <c:pt idx="13">
                  <c:v>1111.344901552354</c:v>
                </c:pt>
                <c:pt idx="14">
                  <c:v>1111.344901552354</c:v>
                </c:pt>
                <c:pt idx="15">
                  <c:v>1111.344901552354</c:v>
                </c:pt>
                <c:pt idx="16">
                  <c:v>1111.344901552354</c:v>
                </c:pt>
                <c:pt idx="17">
                  <c:v>1111.344901552354</c:v>
                </c:pt>
                <c:pt idx="18">
                  <c:v>1111.344901552354</c:v>
                </c:pt>
                <c:pt idx="19">
                  <c:v>1111.344901552354</c:v>
                </c:pt>
                <c:pt idx="20">
                  <c:v>1111.344901552354</c:v>
                </c:pt>
                <c:pt idx="21">
                  <c:v>1111.344901552354</c:v>
                </c:pt>
                <c:pt idx="22">
                  <c:v>1111.344901552354</c:v>
                </c:pt>
                <c:pt idx="23">
                  <c:v>1111.344901552354</c:v>
                </c:pt>
                <c:pt idx="24">
                  <c:v>1111.344901552354</c:v>
                </c:pt>
                <c:pt idx="25">
                  <c:v>1111.344901552354</c:v>
                </c:pt>
                <c:pt idx="26">
                  <c:v>1111.344901552354</c:v>
                </c:pt>
                <c:pt idx="27">
                  <c:v>1111.344901552354</c:v>
                </c:pt>
                <c:pt idx="28">
                  <c:v>1111.344901552354</c:v>
                </c:pt>
                <c:pt idx="29">
                  <c:v>1111.344901552354</c:v>
                </c:pt>
                <c:pt idx="30">
                  <c:v>1111.344901552354</c:v>
                </c:pt>
                <c:pt idx="31">
                  <c:v>1111.344901552354</c:v>
                </c:pt>
                <c:pt idx="32">
                  <c:v>1111.344901552354</c:v>
                </c:pt>
                <c:pt idx="33">
                  <c:v>1111.344901552354</c:v>
                </c:pt>
                <c:pt idx="34">
                  <c:v>1111.344901552354</c:v>
                </c:pt>
                <c:pt idx="35">
                  <c:v>1111.344901552354</c:v>
                </c:pt>
                <c:pt idx="36">
                  <c:v>1111.344901552354</c:v>
                </c:pt>
                <c:pt idx="37">
                  <c:v>1111.344901552354</c:v>
                </c:pt>
                <c:pt idx="38">
                  <c:v>1111.344901552354</c:v>
                </c:pt>
                <c:pt idx="39">
                  <c:v>1111.344901552354</c:v>
                </c:pt>
                <c:pt idx="40">
                  <c:v>1111.344901552354</c:v>
                </c:pt>
                <c:pt idx="41">
                  <c:v>1111.344901552354</c:v>
                </c:pt>
                <c:pt idx="42">
                  <c:v>1111.344901552354</c:v>
                </c:pt>
                <c:pt idx="43">
                  <c:v>1111.344901552354</c:v>
                </c:pt>
                <c:pt idx="44">
                  <c:v>1111.344901552354</c:v>
                </c:pt>
                <c:pt idx="45">
                  <c:v>1111.344901552354</c:v>
                </c:pt>
                <c:pt idx="46">
                  <c:v>1111.344901552354</c:v>
                </c:pt>
                <c:pt idx="47">
                  <c:v>1111.344901552354</c:v>
                </c:pt>
                <c:pt idx="48">
                  <c:v>1111.344901552354</c:v>
                </c:pt>
                <c:pt idx="49">
                  <c:v>1111.344901552354</c:v>
                </c:pt>
                <c:pt idx="50">
                  <c:v>1111.344901552354</c:v>
                </c:pt>
                <c:pt idx="51">
                  <c:v>1111.344901552354</c:v>
                </c:pt>
                <c:pt idx="52">
                  <c:v>1111.344901552354</c:v>
                </c:pt>
                <c:pt idx="53">
                  <c:v>1111.344901552354</c:v>
                </c:pt>
                <c:pt idx="54">
                  <c:v>1111.344901552354</c:v>
                </c:pt>
                <c:pt idx="55">
                  <c:v>1111.344901552354</c:v>
                </c:pt>
                <c:pt idx="56">
                  <c:v>1111.344901552354</c:v>
                </c:pt>
                <c:pt idx="57">
                  <c:v>1111.344901552354</c:v>
                </c:pt>
                <c:pt idx="58">
                  <c:v>1111.344901552354</c:v>
                </c:pt>
                <c:pt idx="59">
                  <c:v>1111.344901552354</c:v>
                </c:pt>
                <c:pt idx="60">
                  <c:v>1111.344901552354</c:v>
                </c:pt>
                <c:pt idx="61">
                  <c:v>1111.344901552354</c:v>
                </c:pt>
                <c:pt idx="62">
                  <c:v>1111.344901552354</c:v>
                </c:pt>
              </c:numCache>
            </c:numRef>
          </c:val>
          <c:smooth val="0"/>
          <c:extLst>
            <c:ext xmlns:c16="http://schemas.microsoft.com/office/drawing/2014/chart" uri="{C3380CC4-5D6E-409C-BE32-E72D297353CC}">
              <c16:uniqueId val="{0000000F-B84D-4D43-8CF6-DA2C627B6F88}"/>
            </c:ext>
          </c:extLst>
        </c:ser>
        <c:dLbls>
          <c:showLegendKey val="0"/>
          <c:showVal val="0"/>
          <c:showCatName val="0"/>
          <c:showSerName val="0"/>
          <c:showPercent val="0"/>
          <c:showBubbleSize val="0"/>
        </c:dLbls>
        <c:marker val="1"/>
        <c:smooth val="0"/>
        <c:axId val="201475584"/>
        <c:axId val="201477504"/>
      </c:lineChart>
      <c:catAx>
        <c:axId val="2014755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00"/>
                  <a:t>Uuringus osalenud töötajate ja organisatsioonide esitatud töötasud</a:t>
                </a:r>
              </a:p>
            </c:rich>
          </c:tx>
          <c:overlay val="0"/>
          <c:spPr>
            <a:noFill/>
            <a:ln>
              <a:noFill/>
            </a:ln>
            <a:effectLst/>
          </c:spPr>
        </c:title>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t-EE"/>
          </a:p>
        </c:txPr>
        <c:crossAx val="201477504"/>
        <c:crosses val="autoZero"/>
        <c:auto val="1"/>
        <c:lblAlgn val="ctr"/>
        <c:lblOffset val="100"/>
        <c:tickMarkSkip val="10"/>
        <c:noMultiLvlLbl val="0"/>
      </c:catAx>
      <c:valAx>
        <c:axId val="201477504"/>
        <c:scaling>
          <c:orientation val="minMax"/>
        </c:scaling>
        <c:delete val="0"/>
        <c:axPos val="l"/>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800" b="0" i="0" u="none" strike="noStrike" kern="1200" baseline="0">
                <a:solidFill>
                  <a:schemeClr val="bg1">
                    <a:lumMod val="50000"/>
                  </a:schemeClr>
                </a:solidFill>
                <a:latin typeface="+mn-lt"/>
                <a:ea typeface="+mn-ea"/>
                <a:cs typeface="+mn-cs"/>
              </a:defRPr>
            </a:pPr>
            <a:endParaRPr lang="et-EE"/>
          </a:p>
        </c:txPr>
        <c:crossAx val="201475584"/>
        <c:crosses val="autoZero"/>
        <c:crossBetween val="between"/>
      </c:valAx>
      <c:spPr>
        <a:noFill/>
        <a:ln w="25400">
          <a:noFill/>
        </a:ln>
        <a:effectLst/>
      </c:spPr>
    </c:plotArea>
    <c:legend>
      <c:legendPos val="t"/>
      <c:layout>
        <c:manualLayout>
          <c:xMode val="edge"/>
          <c:yMode val="edge"/>
          <c:x val="7.4968124426665506E-2"/>
          <c:y val="2.9151687827523812E-2"/>
          <c:w val="0.89834840123317106"/>
          <c:h val="9.727490951126462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accent1"/>
              </a:solidFill>
              <a:latin typeface="+mn-lt"/>
              <a:ea typeface="+mn-ea"/>
              <a:cs typeface="+mn-cs"/>
            </a:defRPr>
          </a:pPr>
          <a:endParaRPr lang="et-EE"/>
        </a:p>
      </c:txPr>
    </c:legend>
    <c:plotVisOnly val="1"/>
    <c:dispBlanksAs val="gap"/>
    <c:showDLblsOverMax val="0"/>
  </c:chart>
  <c:spPr>
    <a:noFill/>
    <a:ln w="3175">
      <a:solidFill>
        <a:schemeClr val="bg1">
          <a:lumMod val="85000"/>
        </a:schemeClr>
      </a:solidFill>
    </a:ln>
    <a:effectLst/>
  </c:spPr>
  <c:txPr>
    <a:bodyPr/>
    <a:lstStyle/>
    <a:p>
      <a:pPr>
        <a:defRPr/>
      </a:pPr>
      <a:endParaRPr lang="et-EE"/>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t-EE" sz="1000" b="1" i="0" u="none" strike="noStrike" kern="1200" spc="0" baseline="0" noProof="0">
                <a:solidFill>
                  <a:schemeClr val="accent1"/>
                </a:solidFill>
                <a:latin typeface="+mn-lt"/>
                <a:ea typeface="+mn-ea"/>
                <a:cs typeface="+mn-cs"/>
              </a:defRPr>
            </a:pPr>
            <a:r>
              <a:rPr lang="et-EE" sz="1000" b="1" noProof="0" dirty="0">
                <a:solidFill>
                  <a:schemeClr val="accent1"/>
                </a:solidFill>
              </a:rPr>
              <a:t>Muutuvpalga saajate osatähtsus töötajatest</a:t>
            </a:r>
          </a:p>
        </c:rich>
      </c:tx>
      <c:overlay val="0"/>
      <c:spPr>
        <a:noFill/>
        <a:ln>
          <a:noFill/>
        </a:ln>
        <a:effectLst/>
      </c:spPr>
    </c:title>
    <c:autoTitleDeleted val="0"/>
    <c:plotArea>
      <c:layout/>
      <c:pieChart>
        <c:varyColors val="1"/>
        <c:ser>
          <c:idx val="0"/>
          <c:order val="0"/>
          <c:tx>
            <c:strRef>
              <c:f>Sheet1!$B$1</c:f>
              <c:strCache>
                <c:ptCount val="1"/>
                <c:pt idx="0">
                  <c:v>Muutuvpalga saajate osatähtsus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804-4C89-8615-F1A0EF2AC15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8804-4C89-8615-F1A0EF2AC15E}"/>
              </c:ext>
            </c:extLst>
          </c:dPt>
          <c:dLbls>
            <c:dLbl>
              <c:idx val="0"/>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accent1"/>
                      </a:solidFill>
                      <a:latin typeface="+mn-lt"/>
                      <a:ea typeface="+mn-ea"/>
                      <a:cs typeface="+mn-cs"/>
                    </a:defRPr>
                  </a:pPr>
                  <a:endParaRPr lang="et-EE"/>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804-4C89-8615-F1A0EF2AC15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1"/>
                    </a:solidFill>
                    <a:latin typeface="+mn-lt"/>
                    <a:ea typeface="+mn-ea"/>
                    <a:cs typeface="+mn-cs"/>
                  </a:defRPr>
                </a:pPr>
                <a:endParaRPr lang="et-EE"/>
              </a:p>
            </c:txPr>
            <c:dLblPos val="outEnd"/>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Sheet1!$A$2:$A$3</c:f>
              <c:strCache>
                <c:ptCount val="2"/>
                <c:pt idx="0">
                  <c:v>Muutuvpalga saajad</c:v>
                </c:pt>
                <c:pt idx="1">
                  <c:v>Ainult põhipalga saajad</c:v>
                </c:pt>
              </c:strCache>
            </c:strRef>
          </c:cat>
          <c:val>
            <c:numRef>
              <c:f>Sheet1!$B$2:$B$3</c:f>
              <c:numCache>
                <c:formatCode>0%</c:formatCode>
                <c:ptCount val="2"/>
                <c:pt idx="0">
                  <c:v>0.34920634920634919</c:v>
                </c:pt>
                <c:pt idx="1">
                  <c:v>0.65079365079365081</c:v>
                </c:pt>
              </c:numCache>
            </c:numRef>
          </c:val>
          <c:extLst>
            <c:ext xmlns:c16="http://schemas.microsoft.com/office/drawing/2014/chart" uri="{C3380CC4-5D6E-409C-BE32-E72D297353CC}">
              <c16:uniqueId val="{00000000-8804-4C89-8615-F1A0EF2AC15E}"/>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85000"/>
        </a:schemeClr>
      </a:solidFill>
    </a:ln>
    <a:effectLst/>
  </c:spPr>
  <c:txPr>
    <a:bodyPr/>
    <a:lstStyle/>
    <a:p>
      <a:pPr>
        <a:defRPr sz="1000"/>
      </a:pPr>
      <a:endParaRPr lang="et-EE"/>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accent1"/>
                </a:solidFill>
                <a:latin typeface="+mn-lt"/>
                <a:ea typeface="+mn-ea"/>
                <a:cs typeface="+mn-cs"/>
              </a:defRPr>
            </a:pPr>
            <a:r>
              <a:rPr lang="et-EE" sz="1000" b="1" dirty="0">
                <a:solidFill>
                  <a:schemeClr val="accent1"/>
                </a:solidFill>
              </a:rPr>
              <a:t>Keskmine muutuvpalga osatähtsus töötasus</a:t>
            </a:r>
          </a:p>
        </c:rich>
      </c:tx>
      <c:overlay val="0"/>
      <c:spPr>
        <a:noFill/>
        <a:ln>
          <a:noFill/>
        </a:ln>
        <a:effectLst/>
      </c:spPr>
    </c:title>
    <c:autoTitleDeleted val="0"/>
    <c:plotArea>
      <c:layout>
        <c:manualLayout>
          <c:layoutTarget val="inner"/>
          <c:xMode val="edge"/>
          <c:yMode val="edge"/>
          <c:x val="0.10206624551295067"/>
          <c:y val="0.37937565698433889"/>
          <c:w val="0.79921244382808043"/>
          <c:h val="0.41287358289184517"/>
        </c:manualLayout>
      </c:layout>
      <c:barChart>
        <c:barDir val="bar"/>
        <c:grouping val="percentStacked"/>
        <c:varyColors val="0"/>
        <c:ser>
          <c:idx val="0"/>
          <c:order val="0"/>
          <c:tx>
            <c:strRef>
              <c:f>Sheet1!$B$1</c:f>
              <c:strCache>
                <c:ptCount val="1"/>
                <c:pt idx="0">
                  <c:v>Põhipalk</c:v>
                </c:pt>
              </c:strCache>
            </c:strRef>
          </c:tx>
          <c:spPr>
            <a:solidFill>
              <a:schemeClr val="accent2"/>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B679-4825-8F12-2E332E83CA7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t-EE"/>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Amet</c:v>
                </c:pt>
              </c:strCache>
            </c:strRef>
          </c:cat>
          <c:val>
            <c:numRef>
              <c:f>Sheet1!$B$2</c:f>
              <c:numCache>
                <c:formatCode>0%</c:formatCode>
                <c:ptCount val="1"/>
                <c:pt idx="0">
                  <c:v>0.88301682057097908</c:v>
                </c:pt>
              </c:numCache>
            </c:numRef>
          </c:val>
          <c:extLst>
            <c:ext xmlns:c16="http://schemas.microsoft.com/office/drawing/2014/chart" uri="{C3380CC4-5D6E-409C-BE32-E72D297353CC}">
              <c16:uniqueId val="{00000000-7EF0-4C76-A2BB-153C6AB112E7}"/>
            </c:ext>
          </c:extLst>
        </c:ser>
        <c:ser>
          <c:idx val="1"/>
          <c:order val="1"/>
          <c:tx>
            <c:strRef>
              <c:f>Sheet1!$C$1</c:f>
              <c:strCache>
                <c:ptCount val="1"/>
                <c:pt idx="0">
                  <c:v>Muutuvpalk</c:v>
                </c:pt>
              </c:strCache>
            </c:strRef>
          </c:tx>
          <c:spPr>
            <a:solidFill>
              <a:schemeClr val="accent1"/>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900" b="1" i="0" u="none" strike="noStrike" kern="1200" baseline="0">
                      <a:solidFill>
                        <a:schemeClr val="bg1"/>
                      </a:solidFill>
                      <a:latin typeface="+mn-lt"/>
                      <a:ea typeface="+mn-ea"/>
                      <a:cs typeface="+mn-cs"/>
                    </a:defRPr>
                  </a:pPr>
                  <a:endParaRPr lang="et-EE"/>
                </a:p>
              </c:txPr>
              <c:dLblPos val="ctr"/>
              <c:showLegendKey val="0"/>
              <c:showVal val="1"/>
              <c:showCatName val="0"/>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7EF0-4C76-A2BB-153C6AB112E7}"/>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t-EE"/>
              </a:p>
            </c:txPr>
            <c:dLblPos val="ct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Amet</c:v>
                </c:pt>
              </c:strCache>
            </c:strRef>
          </c:cat>
          <c:val>
            <c:numRef>
              <c:f>Sheet1!$C$2</c:f>
              <c:numCache>
                <c:formatCode>0%</c:formatCode>
                <c:ptCount val="1"/>
                <c:pt idx="0">
                  <c:v>0.11698317942902094</c:v>
                </c:pt>
              </c:numCache>
            </c:numRef>
          </c:val>
          <c:extLst>
            <c:ext xmlns:c16="http://schemas.microsoft.com/office/drawing/2014/chart" uri="{C3380CC4-5D6E-409C-BE32-E72D297353CC}">
              <c16:uniqueId val="{00000001-7EF0-4C76-A2BB-153C6AB112E7}"/>
            </c:ext>
          </c:extLst>
        </c:ser>
        <c:dLbls>
          <c:showLegendKey val="0"/>
          <c:showVal val="0"/>
          <c:showCatName val="0"/>
          <c:showSerName val="0"/>
          <c:showPercent val="0"/>
          <c:showBubbleSize val="0"/>
        </c:dLbls>
        <c:gapWidth val="50"/>
        <c:overlap val="100"/>
        <c:axId val="563196544"/>
        <c:axId val="563196872"/>
      </c:barChart>
      <c:catAx>
        <c:axId val="563196544"/>
        <c:scaling>
          <c:orientation val="minMax"/>
        </c:scaling>
        <c:delete val="0"/>
        <c:axPos val="l"/>
        <c:numFmt formatCode="General" sourceLinked="1"/>
        <c:majorTickMark val="none"/>
        <c:minorTickMark val="none"/>
        <c:tickLblPos val="none"/>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t-EE"/>
          </a:p>
        </c:txPr>
        <c:crossAx val="563196872"/>
        <c:crosses val="autoZero"/>
        <c:auto val="1"/>
        <c:lblAlgn val="ctr"/>
        <c:lblOffset val="100"/>
        <c:noMultiLvlLbl val="0"/>
      </c:catAx>
      <c:valAx>
        <c:axId val="563196872"/>
        <c:scaling>
          <c:orientation val="minMax"/>
          <c:min val="0"/>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lumMod val="50000"/>
                  </a:schemeClr>
                </a:solidFill>
                <a:latin typeface="+mn-lt"/>
                <a:ea typeface="+mn-ea"/>
                <a:cs typeface="+mn-cs"/>
              </a:defRPr>
            </a:pPr>
            <a:endParaRPr lang="et-EE"/>
          </a:p>
        </c:txPr>
        <c:crossAx val="563196544"/>
        <c:crosses val="autoZero"/>
        <c:crossBetween val="between"/>
      </c:valAx>
      <c:spPr>
        <a:noFill/>
        <a:ln>
          <a:noFill/>
        </a:ln>
        <a:effectLst/>
      </c:spPr>
    </c:plotArea>
    <c:legend>
      <c:legendPos val="t"/>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85000"/>
        </a:schemeClr>
      </a:solidFill>
    </a:ln>
    <a:effectLst/>
  </c:spPr>
  <c:txPr>
    <a:bodyPr/>
    <a:lstStyle/>
    <a:p>
      <a:pPr>
        <a:defRPr/>
      </a:pPr>
      <a:endParaRPr lang="et-EE"/>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067161619723405E-2"/>
          <c:y val="6.8465671781876208E-2"/>
          <c:w val="0.7658271061669476"/>
          <c:h val="0.84449551832559011"/>
        </c:manualLayout>
      </c:layout>
      <c:lineChart>
        <c:grouping val="standard"/>
        <c:varyColors val="0"/>
        <c:ser>
          <c:idx val="0"/>
          <c:order val="0"/>
          <c:tx>
            <c:strRef>
              <c:f>Sheet1!$A$2</c:f>
              <c:strCache>
                <c:ptCount val="1"/>
                <c:pt idx="0">
                  <c:v>P90</c:v>
                </c:pt>
              </c:strCache>
            </c:strRef>
          </c:tx>
          <c:spPr>
            <a:ln w="19050" cap="rnd">
              <a:solidFill>
                <a:schemeClr val="accent2"/>
              </a:solidFill>
              <a:prstDash val="dash"/>
              <a:round/>
            </a:ln>
            <a:effectLst/>
          </c:spPr>
          <c:marker>
            <c:symbol val="none"/>
          </c:marker>
          <c:cat>
            <c:strRef>
              <c:f>Sheet1!$B$1:$J$1</c:f>
              <c:strCache>
                <c:ptCount val="9"/>
                <c:pt idx="0">
                  <c:v>Kevad 2016</c:v>
                </c:pt>
                <c:pt idx="1">
                  <c:v>Sügis 2016</c:v>
                </c:pt>
                <c:pt idx="2">
                  <c:v>Kevad 2017</c:v>
                </c:pt>
                <c:pt idx="3">
                  <c:v>Sügis 2017</c:v>
                </c:pt>
                <c:pt idx="4">
                  <c:v>Kevad 2018</c:v>
                </c:pt>
                <c:pt idx="5">
                  <c:v>Sügis 2018</c:v>
                </c:pt>
                <c:pt idx="6">
                  <c:v>Kevad 2019</c:v>
                </c:pt>
                <c:pt idx="7">
                  <c:v>2020. aasta*</c:v>
                </c:pt>
                <c:pt idx="8">
                  <c:v>2021. aasta*</c:v>
                </c:pt>
              </c:strCache>
            </c:strRef>
          </c:cat>
          <c:val>
            <c:numRef>
              <c:f>Sheet1!$B$2:$J$2</c:f>
              <c:numCache>
                <c:formatCode>0</c:formatCode>
                <c:ptCount val="9"/>
                <c:pt idx="0">
                  <c:v>1102.4221991701245</c:v>
                </c:pt>
                <c:pt idx="1">
                  <c:v>1219</c:v>
                </c:pt>
                <c:pt idx="2">
                  <c:v>1272.1428571428571</c:v>
                </c:pt>
                <c:pt idx="3">
                  <c:v>1278</c:v>
                </c:pt>
                <c:pt idx="4">
                  <c:v>1365</c:v>
                </c:pt>
                <c:pt idx="5">
                  <c:v>1473.223502645503</c:v>
                </c:pt>
                <c:pt idx="6">
                  <c:v>1538.228571428572</c:v>
                </c:pt>
                <c:pt idx="7">
                  <c:v>1713.052692465981</c:v>
                </c:pt>
                <c:pt idx="8">
                  <c:v>1907.7460799207456</c:v>
                </c:pt>
              </c:numCache>
            </c:numRef>
          </c:val>
          <c:smooth val="1"/>
          <c:extLst>
            <c:ext xmlns:c16="http://schemas.microsoft.com/office/drawing/2014/chart" uri="{C3380CC4-5D6E-409C-BE32-E72D297353CC}">
              <c16:uniqueId val="{00000000-6CD1-48E0-A892-C7C7CA7098F4}"/>
            </c:ext>
          </c:extLst>
        </c:ser>
        <c:ser>
          <c:idx val="1"/>
          <c:order val="1"/>
          <c:tx>
            <c:strRef>
              <c:f>Sheet1!$A$3</c:f>
              <c:strCache>
                <c:ptCount val="1"/>
                <c:pt idx="0">
                  <c:v>Q3</c:v>
                </c:pt>
              </c:strCache>
            </c:strRef>
          </c:tx>
          <c:spPr>
            <a:ln w="19050" cap="rnd">
              <a:solidFill>
                <a:schemeClr val="accent4"/>
              </a:solidFill>
              <a:round/>
            </a:ln>
            <a:effectLst/>
          </c:spPr>
          <c:marker>
            <c:symbol val="square"/>
            <c:size val="5"/>
            <c:spPr>
              <a:solidFill>
                <a:schemeClr val="accent4"/>
              </a:solidFill>
              <a:ln w="9525">
                <a:solidFill>
                  <a:schemeClr val="accent3"/>
                </a:solidFill>
              </a:ln>
              <a:effectLst/>
            </c:spPr>
          </c:marker>
          <c:dLbls>
            <c:spPr>
              <a:solidFill>
                <a:schemeClr val="accent4"/>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Kevad 2016</c:v>
                </c:pt>
                <c:pt idx="1">
                  <c:v>Sügis 2016</c:v>
                </c:pt>
                <c:pt idx="2">
                  <c:v>Kevad 2017</c:v>
                </c:pt>
                <c:pt idx="3">
                  <c:v>Sügis 2017</c:v>
                </c:pt>
                <c:pt idx="4">
                  <c:v>Kevad 2018</c:v>
                </c:pt>
                <c:pt idx="5">
                  <c:v>Sügis 2018</c:v>
                </c:pt>
                <c:pt idx="6">
                  <c:v>Kevad 2019</c:v>
                </c:pt>
                <c:pt idx="7">
                  <c:v>2020. aasta*</c:v>
                </c:pt>
                <c:pt idx="8">
                  <c:v>2021. aasta*</c:v>
                </c:pt>
              </c:strCache>
            </c:strRef>
          </c:cat>
          <c:val>
            <c:numRef>
              <c:f>Sheet1!$B$3:$J$3</c:f>
              <c:numCache>
                <c:formatCode>0</c:formatCode>
                <c:ptCount val="9"/>
                <c:pt idx="0">
                  <c:v>990.02541493775925</c:v>
                </c:pt>
                <c:pt idx="1">
                  <c:v>1124.5461618257259</c:v>
                </c:pt>
                <c:pt idx="2">
                  <c:v>1072.8760373443981</c:v>
                </c:pt>
                <c:pt idx="3">
                  <c:v>1085</c:v>
                </c:pt>
                <c:pt idx="4">
                  <c:v>1244.1481995924798</c:v>
                </c:pt>
                <c:pt idx="5">
                  <c:v>1356.2966666666659</c:v>
                </c:pt>
                <c:pt idx="6">
                  <c:v>1253.57</c:v>
                </c:pt>
                <c:pt idx="7">
                  <c:v>1352.4654255395817</c:v>
                </c:pt>
                <c:pt idx="8">
                  <c:v>1459.1628128305256</c:v>
                </c:pt>
              </c:numCache>
            </c:numRef>
          </c:val>
          <c:smooth val="1"/>
          <c:extLst>
            <c:ext xmlns:c16="http://schemas.microsoft.com/office/drawing/2014/chart" uri="{C3380CC4-5D6E-409C-BE32-E72D297353CC}">
              <c16:uniqueId val="{00000001-6CD1-48E0-A892-C7C7CA7098F4}"/>
            </c:ext>
          </c:extLst>
        </c:ser>
        <c:ser>
          <c:idx val="2"/>
          <c:order val="2"/>
          <c:tx>
            <c:strRef>
              <c:f>Sheet1!$A$4</c:f>
              <c:strCache>
                <c:ptCount val="1"/>
                <c:pt idx="0">
                  <c:v>Keskmine</c:v>
                </c:pt>
              </c:strCache>
            </c:strRef>
          </c:tx>
          <c:spPr>
            <a:ln w="25400" cap="rnd">
              <a:solidFill>
                <a:schemeClr val="accent6"/>
              </a:solidFill>
              <a:prstDash val="solid"/>
              <a:round/>
            </a:ln>
            <a:effectLst/>
          </c:spPr>
          <c:marker>
            <c:symbol val="none"/>
          </c:marker>
          <c:cat>
            <c:strRef>
              <c:f>Sheet1!$B$1:$J$1</c:f>
              <c:strCache>
                <c:ptCount val="9"/>
                <c:pt idx="0">
                  <c:v>Kevad 2016</c:v>
                </c:pt>
                <c:pt idx="1">
                  <c:v>Sügis 2016</c:v>
                </c:pt>
                <c:pt idx="2">
                  <c:v>Kevad 2017</c:v>
                </c:pt>
                <c:pt idx="3">
                  <c:v>Sügis 2017</c:v>
                </c:pt>
                <c:pt idx="4">
                  <c:v>Kevad 2018</c:v>
                </c:pt>
                <c:pt idx="5">
                  <c:v>Sügis 2018</c:v>
                </c:pt>
                <c:pt idx="6">
                  <c:v>Kevad 2019</c:v>
                </c:pt>
                <c:pt idx="7">
                  <c:v>2020. aasta*</c:v>
                </c:pt>
                <c:pt idx="8">
                  <c:v>2021. aasta*</c:v>
                </c:pt>
              </c:strCache>
            </c:strRef>
          </c:cat>
          <c:val>
            <c:numRef>
              <c:f>Sheet1!$B$4:$J$4</c:f>
              <c:numCache>
                <c:formatCode>0</c:formatCode>
                <c:ptCount val="9"/>
                <c:pt idx="0">
                  <c:v>858.71621228553602</c:v>
                </c:pt>
                <c:pt idx="1">
                  <c:v>938.92189715971392</c:v>
                </c:pt>
                <c:pt idx="2">
                  <c:v>949.51414630515478</c:v>
                </c:pt>
                <c:pt idx="3">
                  <c:v>961.79280063394208</c:v>
                </c:pt>
                <c:pt idx="4">
                  <c:v>1051.2205922255484</c:v>
                </c:pt>
                <c:pt idx="5">
                  <c:v>1171.3933117407989</c:v>
                </c:pt>
                <c:pt idx="6">
                  <c:v>1163.996195302027</c:v>
                </c:pt>
                <c:pt idx="7">
                  <c:v>1293.9171548584643</c:v>
                </c:pt>
                <c:pt idx="8">
                  <c:v>1438.3394124433592</c:v>
                </c:pt>
              </c:numCache>
            </c:numRef>
          </c:val>
          <c:smooth val="1"/>
          <c:extLst>
            <c:ext xmlns:c16="http://schemas.microsoft.com/office/drawing/2014/chart" uri="{C3380CC4-5D6E-409C-BE32-E72D297353CC}">
              <c16:uniqueId val="{00000002-6CD1-48E0-A892-C7C7CA7098F4}"/>
            </c:ext>
          </c:extLst>
        </c:ser>
        <c:ser>
          <c:idx val="3"/>
          <c:order val="3"/>
          <c:tx>
            <c:strRef>
              <c:f>Sheet1!$A$5</c:f>
              <c:strCache>
                <c:ptCount val="1"/>
                <c:pt idx="0">
                  <c:v>Mediaan</c:v>
                </c:pt>
              </c:strCache>
            </c:strRef>
          </c:tx>
          <c:spPr>
            <a:ln w="25400" cap="rnd">
              <a:solidFill>
                <a:srgbClr val="0070C0"/>
              </a:solidFill>
              <a:round/>
            </a:ln>
            <a:effectLst/>
          </c:spPr>
          <c:marker>
            <c:symbol val="none"/>
          </c:marker>
          <c:cat>
            <c:strRef>
              <c:f>Sheet1!$B$1:$J$1</c:f>
              <c:strCache>
                <c:ptCount val="9"/>
                <c:pt idx="0">
                  <c:v>Kevad 2016</c:v>
                </c:pt>
                <c:pt idx="1">
                  <c:v>Sügis 2016</c:v>
                </c:pt>
                <c:pt idx="2">
                  <c:v>Kevad 2017</c:v>
                </c:pt>
                <c:pt idx="3">
                  <c:v>Sügis 2017</c:v>
                </c:pt>
                <c:pt idx="4">
                  <c:v>Kevad 2018</c:v>
                </c:pt>
                <c:pt idx="5">
                  <c:v>Sügis 2018</c:v>
                </c:pt>
                <c:pt idx="6">
                  <c:v>Kevad 2019</c:v>
                </c:pt>
                <c:pt idx="7">
                  <c:v>2020. aasta*</c:v>
                </c:pt>
                <c:pt idx="8">
                  <c:v>2021. aasta*</c:v>
                </c:pt>
              </c:strCache>
            </c:strRef>
          </c:cat>
          <c:val>
            <c:numRef>
              <c:f>Sheet1!$B$5:$J$5</c:f>
              <c:numCache>
                <c:formatCode>0</c:formatCode>
                <c:ptCount val="9"/>
                <c:pt idx="0">
                  <c:v>801.87759336099589</c:v>
                </c:pt>
                <c:pt idx="1">
                  <c:v>918.10165975103746</c:v>
                </c:pt>
                <c:pt idx="2">
                  <c:v>974.47222222222217</c:v>
                </c:pt>
                <c:pt idx="3">
                  <c:v>900</c:v>
                </c:pt>
                <c:pt idx="4">
                  <c:v>1070</c:v>
                </c:pt>
                <c:pt idx="5">
                  <c:v>1150</c:v>
                </c:pt>
                <c:pt idx="6">
                  <c:v>1129.49</c:v>
                </c:pt>
                <c:pt idx="7">
                  <c:v>1257.9743887410668</c:v>
                </c:pt>
                <c:pt idx="8">
                  <c:v>1401.0744342388696</c:v>
                </c:pt>
              </c:numCache>
            </c:numRef>
          </c:val>
          <c:smooth val="1"/>
          <c:extLst>
            <c:ext xmlns:c16="http://schemas.microsoft.com/office/drawing/2014/chart" uri="{C3380CC4-5D6E-409C-BE32-E72D297353CC}">
              <c16:uniqueId val="{00000003-6CD1-48E0-A892-C7C7CA7098F4}"/>
            </c:ext>
          </c:extLst>
        </c:ser>
        <c:ser>
          <c:idx val="4"/>
          <c:order val="4"/>
          <c:tx>
            <c:strRef>
              <c:f>Sheet1!$A$6</c:f>
              <c:strCache>
                <c:ptCount val="1"/>
                <c:pt idx="0">
                  <c:v>Q1</c:v>
                </c:pt>
              </c:strCache>
            </c:strRef>
          </c:tx>
          <c:spPr>
            <a:ln w="19050" cap="rnd">
              <a:solidFill>
                <a:schemeClr val="accent4"/>
              </a:solidFill>
              <a:round/>
            </a:ln>
            <a:effectLst/>
          </c:spPr>
          <c:marker>
            <c:symbol val="square"/>
            <c:size val="5"/>
            <c:spPr>
              <a:solidFill>
                <a:schemeClr val="accent4"/>
              </a:solidFill>
              <a:ln w="9525">
                <a:solidFill>
                  <a:schemeClr val="accent3">
                    <a:lumMod val="75000"/>
                  </a:schemeClr>
                </a:solidFill>
              </a:ln>
              <a:effectLst/>
            </c:spPr>
          </c:marker>
          <c:dLbls>
            <c:spPr>
              <a:solidFill>
                <a:schemeClr val="accent4"/>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Sheet1!$B$1:$J$1</c:f>
              <c:strCache>
                <c:ptCount val="9"/>
                <c:pt idx="0">
                  <c:v>Kevad 2016</c:v>
                </c:pt>
                <c:pt idx="1">
                  <c:v>Sügis 2016</c:v>
                </c:pt>
                <c:pt idx="2">
                  <c:v>Kevad 2017</c:v>
                </c:pt>
                <c:pt idx="3">
                  <c:v>Sügis 2017</c:v>
                </c:pt>
                <c:pt idx="4">
                  <c:v>Kevad 2018</c:v>
                </c:pt>
                <c:pt idx="5">
                  <c:v>Sügis 2018</c:v>
                </c:pt>
                <c:pt idx="6">
                  <c:v>Kevad 2019</c:v>
                </c:pt>
                <c:pt idx="7">
                  <c:v>2020. aasta*</c:v>
                </c:pt>
                <c:pt idx="8">
                  <c:v>2021. aasta*</c:v>
                </c:pt>
              </c:strCache>
            </c:strRef>
          </c:cat>
          <c:val>
            <c:numRef>
              <c:f>Sheet1!$B$6:$J$6</c:f>
              <c:numCache>
                <c:formatCode>0</c:formatCode>
                <c:ptCount val="9"/>
                <c:pt idx="0">
                  <c:v>711.11899999999991</c:v>
                </c:pt>
                <c:pt idx="1">
                  <c:v>753.83333333333337</c:v>
                </c:pt>
                <c:pt idx="2">
                  <c:v>792.74636929460576</c:v>
                </c:pt>
                <c:pt idx="3">
                  <c:v>800.02593360995843</c:v>
                </c:pt>
                <c:pt idx="4">
                  <c:v>830.02499999999998</c:v>
                </c:pt>
                <c:pt idx="5">
                  <c:v>934.81816176470579</c:v>
                </c:pt>
                <c:pt idx="6">
                  <c:v>980.99687500000005</c:v>
                </c:pt>
                <c:pt idx="7">
                  <c:v>1152.5581666682187</c:v>
                </c:pt>
                <c:pt idx="8">
                  <c:v>1354.122894177013</c:v>
                </c:pt>
              </c:numCache>
            </c:numRef>
          </c:val>
          <c:smooth val="1"/>
          <c:extLst>
            <c:ext xmlns:c16="http://schemas.microsoft.com/office/drawing/2014/chart" uri="{C3380CC4-5D6E-409C-BE32-E72D297353CC}">
              <c16:uniqueId val="{00000004-6CD1-48E0-A892-C7C7CA7098F4}"/>
            </c:ext>
          </c:extLst>
        </c:ser>
        <c:ser>
          <c:idx val="5"/>
          <c:order val="5"/>
          <c:tx>
            <c:strRef>
              <c:f>Sheet1!$A$7</c:f>
              <c:strCache>
                <c:ptCount val="1"/>
                <c:pt idx="0">
                  <c:v>P10</c:v>
                </c:pt>
              </c:strCache>
            </c:strRef>
          </c:tx>
          <c:spPr>
            <a:ln w="19050" cap="rnd">
              <a:solidFill>
                <a:schemeClr val="accent2"/>
              </a:solidFill>
              <a:prstDash val="dash"/>
              <a:round/>
            </a:ln>
            <a:effectLst/>
          </c:spPr>
          <c:marker>
            <c:symbol val="none"/>
          </c:marker>
          <c:cat>
            <c:strRef>
              <c:f>Sheet1!$B$1:$J$1</c:f>
              <c:strCache>
                <c:ptCount val="9"/>
                <c:pt idx="0">
                  <c:v>Kevad 2016</c:v>
                </c:pt>
                <c:pt idx="1">
                  <c:v>Sügis 2016</c:v>
                </c:pt>
                <c:pt idx="2">
                  <c:v>Kevad 2017</c:v>
                </c:pt>
                <c:pt idx="3">
                  <c:v>Sügis 2017</c:v>
                </c:pt>
                <c:pt idx="4">
                  <c:v>Kevad 2018</c:v>
                </c:pt>
                <c:pt idx="5">
                  <c:v>Sügis 2018</c:v>
                </c:pt>
                <c:pt idx="6">
                  <c:v>Kevad 2019</c:v>
                </c:pt>
                <c:pt idx="7">
                  <c:v>2020. aasta*</c:v>
                </c:pt>
                <c:pt idx="8">
                  <c:v>2021. aasta*</c:v>
                </c:pt>
              </c:strCache>
            </c:strRef>
          </c:cat>
          <c:val>
            <c:numRef>
              <c:f>Sheet1!$B$7:$J$7</c:f>
              <c:numCache>
                <c:formatCode>0</c:formatCode>
                <c:ptCount val="9"/>
                <c:pt idx="0">
                  <c:v>625.38900414937768</c:v>
                </c:pt>
                <c:pt idx="1">
                  <c:v>608.5</c:v>
                </c:pt>
                <c:pt idx="2">
                  <c:v>642.64937759336101</c:v>
                </c:pt>
                <c:pt idx="3">
                  <c:v>716</c:v>
                </c:pt>
                <c:pt idx="4">
                  <c:v>738.22044444444441</c:v>
                </c:pt>
                <c:pt idx="5">
                  <c:v>847.49613333333343</c:v>
                </c:pt>
                <c:pt idx="6">
                  <c:v>865.59999999999991</c:v>
                </c:pt>
                <c:pt idx="7">
                  <c:v>955.38459677862249</c:v>
                </c:pt>
                <c:pt idx="8">
                  <c:v>1054.4821254180351</c:v>
                </c:pt>
              </c:numCache>
            </c:numRef>
          </c:val>
          <c:smooth val="1"/>
          <c:extLst>
            <c:ext xmlns:c16="http://schemas.microsoft.com/office/drawing/2014/chart" uri="{C3380CC4-5D6E-409C-BE32-E72D297353CC}">
              <c16:uniqueId val="{00000005-6CD1-48E0-A892-C7C7CA7098F4}"/>
            </c:ext>
          </c:extLst>
        </c:ser>
        <c:dLbls>
          <c:showLegendKey val="0"/>
          <c:showVal val="0"/>
          <c:showCatName val="0"/>
          <c:showSerName val="0"/>
          <c:showPercent val="0"/>
          <c:showBubbleSize val="0"/>
        </c:dLbls>
        <c:smooth val="0"/>
        <c:axId val="560517608"/>
        <c:axId val="560522528"/>
      </c:lineChart>
      <c:catAx>
        <c:axId val="560517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t-EE"/>
          </a:p>
        </c:txPr>
        <c:crossAx val="560522528"/>
        <c:crosses val="autoZero"/>
        <c:auto val="1"/>
        <c:lblAlgn val="ctr"/>
        <c:lblOffset val="100"/>
        <c:noMultiLvlLbl val="0"/>
      </c:catAx>
      <c:valAx>
        <c:axId val="560522528"/>
        <c:scaling>
          <c:orientation val="minMax"/>
        </c:scaling>
        <c:delete val="0"/>
        <c:axPos val="l"/>
        <c:numFmt formatCode="0" sourceLinked="1"/>
        <c:majorTickMark val="none"/>
        <c:minorTickMark val="none"/>
        <c:tickLblPos val="nextTo"/>
        <c:spPr>
          <a:solidFill>
            <a:schemeClr val="bg1"/>
          </a:solidFill>
          <a:ln>
            <a:solidFill>
              <a:schemeClr val="bg1">
                <a:lumMod val="85000"/>
              </a:schemeClr>
            </a:solid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t-EE"/>
          </a:p>
        </c:txPr>
        <c:crossAx val="560517608"/>
        <c:crosses val="autoZero"/>
        <c:crossBetween val="between"/>
      </c:valAx>
      <c:spPr>
        <a:noFill/>
        <a:ln>
          <a:noFill/>
        </a:ln>
        <a:effectLst/>
      </c:spPr>
    </c:plotArea>
    <c:legend>
      <c:legendPos val="r"/>
      <c:layout>
        <c:manualLayout>
          <c:xMode val="edge"/>
          <c:yMode val="edge"/>
          <c:x val="0.83711238281216616"/>
          <c:y val="0.13207583122876293"/>
          <c:w val="0.15271246570893832"/>
          <c:h val="0.7126024215120371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accent1"/>
              </a:solidFill>
              <a:latin typeface="+mn-lt"/>
              <a:ea typeface="+mn-ea"/>
              <a:cs typeface="+mn-cs"/>
            </a:defRPr>
          </a:pPr>
          <a:endParaRPr lang="et-E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3175">
      <a:solidFill>
        <a:schemeClr val="bg1">
          <a:lumMod val="85000"/>
        </a:schemeClr>
      </a:solidFill>
    </a:ln>
    <a:effectLst/>
  </c:spPr>
  <c:txPr>
    <a:bodyPr/>
    <a:lstStyle/>
    <a:p>
      <a:pPr>
        <a:defRPr/>
      </a:pPr>
      <a:endParaRPr lang="et-EE"/>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Sheet1!$A$2:$A$16</cx:f>
        <cx:lvl ptCount="15">
          <cx:pt idx="0">Harjumaa</cx:pt>
          <cx:pt idx="1">Hiiumaa</cx:pt>
          <cx:pt idx="2">Ida-Virumaa</cx:pt>
          <cx:pt idx="3">Järvamaa</cx:pt>
          <cx:pt idx="4">Jõgevamaa</cx:pt>
          <cx:pt idx="5">Lääne-Virumaa</cx:pt>
          <cx:pt idx="6">Läänemaa</cx:pt>
          <cx:pt idx="7">Pärnumaa</cx:pt>
          <cx:pt idx="8">Põlvamaa</cx:pt>
          <cx:pt idx="9">Raplamaa</cx:pt>
          <cx:pt idx="10">Saaremaa</cx:pt>
          <cx:pt idx="11">Tartumaa</cx:pt>
          <cx:pt idx="12">Valgamaa</cx:pt>
          <cx:pt idx="13">Viljandimaa</cx:pt>
          <cx:pt idx="14">Võrumaa</cx:pt>
        </cx:lvl>
      </cx:strDim>
      <cx:numDim type="colorVal">
        <cx:f>Sheet1!$B$2:$B$16</cx:f>
        <cx:nf>Sheet1!$B$1</cx:nf>
        <cx:lvl ptCount="15" formatCode="General" name="Series1">
          <cx:pt idx="0">1252</cx:pt>
          <cx:pt idx="2">990</cx:pt>
          <cx:pt idx="3">1007</cx:pt>
          <cx:pt idx="4">936</cx:pt>
          <cx:pt idx="5">991</cx:pt>
          <cx:pt idx="6">801</cx:pt>
          <cx:pt idx="7">1157</cx:pt>
          <cx:pt idx="8">970</cx:pt>
          <cx:pt idx="9">997</cx:pt>
          <cx:pt idx="11">1170</cx:pt>
          <cx:pt idx="12">1018</cx:pt>
          <cx:pt idx="13">955</cx:pt>
          <cx:pt idx="14">1197</cx:pt>
        </cx:lvl>
      </cx:numDim>
    </cx:data>
  </cx:chartData>
  <cx:chart>
    <cx:title pos="t" align="ctr" overlay="0">
      <cx:tx>
        <cx:rich>
          <a:bodyPr spcFirstLastPara="1" vertOverflow="ellipsis" horzOverflow="overflow" wrap="square" lIns="0" tIns="0" rIns="0" bIns="0" anchor="ctr" anchorCtr="1"/>
          <a:lstStyle/>
          <a:p>
            <a:pPr algn="ctr" rtl="0">
              <a:defRPr sz="1200" b="1">
                <a:solidFill>
                  <a:schemeClr val="accent1"/>
                </a:solidFill>
              </a:defRPr>
            </a:pPr>
            <a:r>
              <a:rPr lang="et-EE" sz="1200" b="1" i="0" u="none" strike="noStrike" baseline="0" dirty="0">
                <a:solidFill>
                  <a:schemeClr val="accent1"/>
                </a:solidFill>
                <a:latin typeface="Arial" panose="020B0604020202020204"/>
              </a:rPr>
              <a:t>Keskmine brutotöötasu maakondades</a:t>
            </a:r>
            <a:endParaRPr lang="en-US" sz="1200" b="1" i="0" u="none" strike="noStrike" baseline="0" dirty="0">
              <a:solidFill>
                <a:schemeClr val="accent1"/>
              </a:solidFill>
              <a:latin typeface="Arial" panose="020B0604020202020204"/>
            </a:endParaRPr>
          </a:p>
        </cx:rich>
      </cx:tx>
    </cx:title>
    <cx:plotArea>
      <cx:plotAreaRegion>
        <cx:series layoutId="regionMap" uniqueId="{5F8C6D61-59B5-4A5A-B3C9-CCAA50778C62}">
          <cx:tx>
            <cx:txData>
              <cx:f>Sheet1!$B$1</cx:f>
              <cx:v>Series1</cx:v>
            </cx:txData>
          </cx:tx>
          <cx:dataLabels>
            <cx:txPr>
              <a:bodyPr spcFirstLastPara="1" vertOverflow="ellipsis" horzOverflow="overflow" wrap="square" lIns="0" tIns="0" rIns="0" bIns="0" anchor="ctr" anchorCtr="1"/>
              <a:lstStyle/>
              <a:p>
                <a:pPr algn="ctr" rtl="0">
                  <a:defRPr sz="900"/>
                </a:pPr>
                <a:endParaRPr lang="en-US" sz="900" b="0" i="0" u="none" strike="noStrike" baseline="0">
                  <a:solidFill>
                    <a:prstClr val="black">
                      <a:lumMod val="65000"/>
                      <a:lumOff val="35000"/>
                    </a:prstClr>
                  </a:solidFill>
                  <a:latin typeface="Arial" panose="020B0604020202020204"/>
                </a:endParaRPr>
              </a:p>
            </cx:txPr>
            <cx:visibility seriesName="0" categoryName="1" value="1"/>
            <cx:separator>
</cx:separator>
            <cx:dataLabel idx="0">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Harjumaa
1252</a:t>
                  </a:r>
                </a:p>
              </cx:txPr>
              <cx:visibility seriesName="0" categoryName="1" value="1"/>
              <cx:separator>
</cx:separator>
            </cx:dataLabel>
            <cx:dataLabel idx="2">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Ida-Virumaa
990</a:t>
                  </a:r>
                </a:p>
              </cx:txPr>
              <cx:visibility seriesName="0" categoryName="1" value="1"/>
              <cx:separator>
</cx:separator>
            </cx:dataLabel>
            <cx:dataLabel idx="3">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Järvamaa
1007</a:t>
                  </a:r>
                </a:p>
              </cx:txPr>
              <cx:visibility seriesName="0" categoryName="1" value="1"/>
              <cx:separator>
</cx:separator>
            </cx:dataLabel>
            <cx:dataLabel idx="4">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Jõgevamaa
936</a:t>
                  </a:r>
                </a:p>
              </cx:txPr>
              <cx:visibility seriesName="0" categoryName="1" value="1"/>
              <cx:separator>
</cx:separator>
            </cx:dataLabel>
            <cx:dataLabel idx="5">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Lääne-Virumaa
991</a:t>
                  </a:r>
                </a:p>
              </cx:txPr>
              <cx:visibility seriesName="0" categoryName="1" value="1"/>
              <cx:separator>
</cx:separator>
            </cx:dataLabel>
            <cx:dataLabel idx="7">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Pärnumaa
1157</a:t>
                  </a:r>
                </a:p>
              </cx:txPr>
              <cx:visibility seriesName="0" categoryName="1" value="1"/>
              <cx:separator>
</cx:separator>
            </cx:dataLabel>
            <cx:dataLabel idx="8">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Põlvamaa
970</a:t>
                  </a:r>
                </a:p>
              </cx:txPr>
              <cx:visibility seriesName="0" categoryName="1" value="1"/>
              <cx:separator>
</cx:separator>
            </cx:dataLabel>
            <cx:dataLabel idx="9">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Raplamaa
997</a:t>
                  </a:r>
                </a:p>
              </cx:txPr>
              <cx:visibility seriesName="0" categoryName="1" value="1"/>
              <cx:separator>
</cx:separator>
            </cx:dataLabel>
            <cx:dataLabel idx="11">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Tartumaa
1170</a:t>
                  </a:r>
                </a:p>
              </cx:txPr>
              <cx:visibility seriesName="0" categoryName="1" value="1"/>
              <cx:separator>
</cx:separator>
            </cx:dataLabel>
            <cx:dataLabel idx="12">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Valgamaa
1018</a:t>
                  </a:r>
                </a:p>
              </cx:txPr>
              <cx:visibility seriesName="0" categoryName="1" value="1"/>
              <cx:separator>
</cx:separator>
            </cx:dataLabel>
            <cx:dataLabel idx="13">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Viljandimaa
955</a:t>
                  </a:r>
                </a:p>
              </cx:txPr>
              <cx:visibility seriesName="0" categoryName="1" value="1"/>
              <cx:separator>
</cx:separator>
            </cx:dataLabel>
            <cx:dataLabel idx="14">
              <cx:txPr>
                <a:bodyPr spcFirstLastPara="1" vertOverflow="ellipsis" horzOverflow="overflow" wrap="square" lIns="0" tIns="0" rIns="0" bIns="0" anchor="ctr" anchorCtr="1"/>
                <a:lstStyle/>
                <a:p>
                  <a:pPr algn="ctr" rtl="0">
                    <a:defRPr>
                      <a:solidFill>
                        <a:schemeClr val="bg1"/>
                      </a:solidFill>
                    </a:defRPr>
                  </a:pPr>
                  <a:r>
                    <a:rPr lang="en-US" sz="900" b="0" i="0" u="none" strike="noStrike" baseline="0">
                      <a:solidFill>
                        <a:schemeClr val="bg1"/>
                      </a:solidFill>
                      <a:latin typeface="Arial" panose="020B0604020202020204"/>
                    </a:rPr>
                    <a:t>Võrumaa
1197</a:t>
                  </a:r>
                </a:p>
              </cx:txPr>
              <cx:visibility seriesName="0" categoryName="1" value="1"/>
              <cx:separator>
</cx:separator>
            </cx:dataLabel>
          </cx:dataLabels>
          <cx:dataId val="0"/>
          <cx:layoutPr>
            <cx:geography cultureLanguage="en-US" cultureRegion="EE" attribution="Powered by Bing">
              <cx:geoCache provider="{E9337A44-BEBE-4D9F-B70C-5C5E7DAFC167}">
                <cx:binary>1HtZct04tu1UHP6+VAIEiKaisiIeSJ5esizJdjp/GLIskwB7gv14ago1gprY26ScaUnpbOqGK+L6
I506JHEIYHdrrY3z97vxb3fZ/W3zYsyzwv7tbvzxZdK21d9++MHeJff5rT3L9V1T2vJTe3ZX5j+U
nz7pu/sfPja3gy7iH1yE6Q93yW3T3o8v//F3+Lb4vjyVd7etLovX3X0zXd3bLmvtH9z76q0Xtx9z
XQTato2+a/GPL3e3jeny29uXL+6LVrfTzVTd//jyyVMvX/zw/Lt+894XGUyt7T7CWE+eEUSl8BBl
RDAm+csXWVnEn2+79Ey6kroMS+ISThD+5dUXtzkM/ysTWqdz+/Fjc28trGj9/+ORT6b/+MZd2RXt
snkx7OOPL0PbloWGtWtb+g+3/HJZQxiui/7h6cb/4+/PLsA2PLvyyDbP9+zPbv3WNFp/Y8uIMyGE
B7YB0wjuPbWLe8YIJlxgToQrnlvlz+fyO0b5ZeBzm/xy/bsyyf7jrfNWN9/YLPIMM86FpJ50XYgb
2PvHAcPPCBVcgsGwIBg/D5i/OKevm+fJ4GcmenLvuzLT29ssvv22SY1D1mJgJY6I8Dh9biN2hjkY
x4V0xogHGe8hmz6ktL8yna+b58vIZ7b5cuO7Mszlv/+V9d/YMuIMUchXUnImEPOkeB49mFMwDGcU
TPcsrf2l+XzdNI+GPrPNozvfmXH+2RTfOLWJMyIF5R6jgANcJuVT49AzjwmXUkkoWkwItx8HzuUt
TOiXS19DJr9jmodhz83ycPW7Msnp3//89z+L+2+byhYUIF2OOOw8/IvIU5uQMw4gwXW5iwhhzyxy
ur0t7v9zi3we9swin69+VxY5/PufzbfPYBJylMQSu4Ji/hwwe2fME5yAMTg8I5/X/8MtTOg/N8nn
Yc9M8vnqd2aSf8X3394mHAspKaaIuc+QMjvzEMQGFhzojYueZ61DuUznf2GRz+Oem+Tz5e/KJp8T
138FLLueJICHoZh8JXuxM0IQwhiCBQLpN8Gyppx1Vv+5fR6PfWajx7e+Kztd3VbZN8djwGIIoDFM
PNeD8v+0vNAzjhClHgY6w5FYbj8u+X9lQl+v+l9GPjPOlxvflWmub2+bb175iaRCMCApgnq/qfzu
GWgDEF0YGI7EEEVPTfNXJvR103wZ+cw0X258V6a5AWHuvwCUCZD8RXr5bb0BagmRhD2KvAcQ/Thk
/spsvm6XLyOf2eXLje/KLm91Zm6Lj/pb42VCQC9jLgfhksnneNk78zhh2HUxyGdUPI+avzinrxvo
yeBnNnpy7/sy07//9a0lNH4GAJp4HsEMMxcj92nRYYt6syQ9gNd8Ca/H8fO2bP4XJPNh1HObrF/1
f9oYvze5hx15INlPnvlP5X9xxiThlIIUQ13yrPp7Zy4FA1FBXMho7nPo/Ksg//uz+Xqg/DrwydT/
6wr/76v/v3ZIgtv2NlxbK48aAH98d10iNHyeDf3stF/TQT7f2n/88SXow4gxDz0y2/I9Tzz+CWV8
Ouj+1rY/vnQXPZMAswGMJlwXlM+XL4b79Y53hiXlwIxcMCHooaAeFGXTJmvjxwVsAXqPQK5L4a+X
L2zZrbfE2QLaQcPmBPo+xJO/drUuy2yKy+LXHfn8+QUoUZelLlr740vAkS9fVA/PLbMF4IKFC2yY
edBHAi1DwCSqu9sraJ3B4/h/okb3VuI8DodUyr10kdiOcWSUFdfdWOoDJrV3SCm6zSxyfM+9N8bZ
1ens1v6Qz37buMkxcWO09XLuqT7JToM2laoH4u2mZPzZk1lz9Hh910UF3SI28uM0xa+zprgsUuqe
M7c/oB53F7pibWi46Xx3+UimUeXuVAbUeKpGxc72fR5GtfZe25Q0ap5Z5o85mRR1qywQwr7vClu+
yke9ieK69JNpjjY89bFu7NaiJsjZlKniUtZzpbCbRD6fpNjUnN5nJuGqb8xlJOMgrqb+KKO7Ybqr
peFXQ5bvZ0aH1x08te1pbnzXZJc5m8mOGbIZ8mLH6tY75La6FHE7KFnX+wjx+rj+I9F9nnfzxuV1
2MKDMPPSBqN4Cz7T+9pmZVBm5DSMNDt2yz/RzMNycpIjK6ZejZS4F5rXqmA23sghSnyvykZlE202
Zd0Qn+ZZtR8SRALjjEEmKX1t8uZ11cmLJmNO0DJZ+tSh2ZZZx93jsds0bvcW2yQ7EOTc1V7HNiyP
0Kv+GDlzt8UM8RCXzvCu0t0Jjekuy93ibcu6QfW02Y+miAvFok1ex/lV7ZXWTwpv2la8Nv6Im3rr
TRne5sRBoRMXF0mTIGXzbPIZNkQ14HqqbfNcpanOLjK5Hzs3HKO2PZKhqn3aJ9E5j9qfG4ynA1Sj
MpxJc5Nx6RfN1O96Kd8lbeJrrU2QdlqHYLZXImtcP5YJ2eReXV0MmAqVz72npI0qRQrvXRrFs++O
SRPMsZVBImbfaKF9jKjnl2Ige1tZ4qMhuh0r46gmSvEmHROp8swKvyyHUdUk/Ulocl1XOAtcbyrB
gFRspyrbjl0ud1z0JpDIaD9rs/JoG1EcdQn72434g0OICUiZ6bBkNDqIqt7btugOkeinXRmxjUi0
fO02+l0y5WzLx3Hwnba/7clw4VFGQ1LgELdzczEPJN7lmI/KRBATrbuTOjppQ7sTiMflzuncV8Rz
Wqucim5Namdfx0OQkpgox3J9tDr/1FRyesWmD+Ocbdu5x294XrNwHqt2D96Ct3Nks0Mc48I3jmDK
TFMLzi56VQ7etuvmKkA159dRJxXT1U9DY6ZdJtNWNYzddHl81FPlXmdG46MpwqQ1+MYKkgRdWu2Q
KM6rrnU2Mrds73U8UsZDEBvZiPdGVvUpz8ZSQQc2DQTrHDXNfPDxmAUpHnZJ4vY+J2kSxklb+B4d
4wuZ5T8lg1fssIyk3wlzTofcCZA3N6qbchoYNE9BRK0XesbJ/Tqz1EdFXG/SaZ5e9WxEytFEgZb1
PkqHKJC5yw7gSuPGm4ugd8r8gpB62EOrvtqwMr6I8CnO6LTpG9xtx56+sjF6Z8cse5XVaJP1/bQx
ZWP9lNDzxMpkCxm6DnhO9MGZWeRnXVsHfe1YVZR9yCta7nIrFM19J+27XT+au3qwipuLijTRB1ul
kdI8D6bOK5RmFL/NC3JpuuqyhQJyklEOabezfG91rXjUmKMbIXNkbROpMmnHzVSgdBt1oxMIm7Sn
KehaVwR9m++ztp52nZH3A5dvaqgS28bpGkhAr+beHZXbdSl4WoVOYprRydhXeUWn11o6ipJqOmre
sqAeNFKTN50Y5KiAsfby8cGAJ7XrrqymRoPtHkrZrx//cXHbt/f1elLgy8XlTMeXT+90qqv7j/r2
D58Krv/fzYtPZfPi/Hpz8/zJBYr8+oUwhc/QZKn9Tz78Bov8Dtp4OGDyOzefQJEnkOsXaP1Qp/8I
hPwK2R6w3i8DPgMQcQbCKpxWoJ5wPSw9qPCfAQg+Ewj0cAnNciE9DwHC/AJA4LgJaIO/nGGAQb8A
EH7mATWAASA7wbdh8p8AEBfe8QR/IA4NRQrv8TACJMSh4fsYf8zJbJyUxTgAjxov876R26rvfjII
jWrm6bwZqdxOdhQqq8W9ZeMb2oh3yZwTyOwdUUXvvZocwnzNZRlmuZephHVGOWxoQ5wrNxfthtZ0
vKQs3etO9/tizk6QCHDgdk6j+qicN492/yuoipPnqAoB5PMWigTKnYDNAv3n8aoG3tbD2NUoMCN6
61b95LuyAaiS4N6HOOp9z7E9hKw80E4EmsziFcLvZ4+bbR8LJ6iLT6zE2/XR2kFMlVhfZ00+b/qU
534/eF7oVoNRJjbzRuTu+cTH2a8kDsWYlH5e1c4mLisoEM1cKtrjeMPdDupBkrS+yBZIZ9uwiHnv
r1/r1QVRddvOm3qE5MoGVO3KPlNt3RrFy9EGXlHxMEORGj3AAaxjjZ/lkd+jXG5d0jshLBntkFvd
RFrjTRGPaUCi7IPWcRYwm8R+iqTdekYz5dbNdUYSOyndR7NvC34lK0n39ejdawwFMnGn6uHdoIAG
xSiXLE9hrtPc+7KLtw1lywPVvGGsMWp0i/u0T98nXiq3TW79KXO6MCsqDVBv7H1jTqJI4rCu8ndu
1O4cz9rAVF2lvDhWJGnAkbzeBo2tqgCq+UU5S3uwaf6pNyGfnJu5edvfFgODVGrFsWzcehPj9q0Y
2sxPZybVum2TPcmJO4FePDD2dKfcJmdB1dRGJWXb+9jJqD+aaQGJZFB51F+j2fkZ6j0J64Lfr2Yw
HYyubCG3SRSrUVT9UaTydQOCl5IJ77eo1ZDqFzuZKI3DKC1DO83NPqPOVVH0H6JexEGu63mzms/E
Tbyfcxs4kkQHljTVMWvSnTfgYEIZU4Xs7zI2tyEv4Kp135Ux6RSyOTp6NWyeIGYfz/MdsU5YSkvU
WAIKnYa5VV7dMd8MsjrQZQ9b1IBTjfkbXbtN4GZuszco9wKKyd1qP+GaDwz+mzwIBNkdBIYivj6H
cwhDt6GVXw9lkLmx3Ma1W+1n0r/JeQa4pS/l1papD3lCHtIuPeC5vtMsvtFChgCM8alv3SXm4Yug
ndGGqNtkaVZussqZNsgmb91RJKobgGckfQFuTVp7bMpCYVPeMNMeVl+us81gigvZT1LFA7wzGQcb
ZARMuIYvsBsbrIHZsl2M3W4rogEWU9UEgs3pFKkFuGwBb5ex52sSnbgRH1eXaEuxH3D3ebxxZ7H9
UOYVgaJf2wC1sCkVhrudzgLZwXuSCG6W3a2lkocNm3p/9VVrdTiL7vLLM6v3GgLMIk4bq9IYAn41
vtBRGTouShXbp8v9ysnmTUXM6zwjxO/ajgY6yi51ARm1tdILhq7oVBP34CoYMpVO5knNRXRcTb8u
fP0rq0gP9K/qAP3J8zUZRcseTBpmub56Xdn6WDNMhZ/2kT8QnatxSOYNcrF+retC8QlFh7L2ruYu
tX5u3IChxgkNiVvVVWUbro+vX81TaVSWyQ7eK29mb1umXI2sndRoIkdlcf7RiZubjtRwWafXTE/N
ni+LIBWz8CSg/fUjgtSs4FDlEETj0G853a6zThx0EXt0DuM4DqsaXFBmHfFTKz5E2LybgLyHQ/km
bqcoXGOaYSec4qHYdgkZU+WUJQ/j7EOROZvC6Vg4FSRRumENZDy5gVrnQZTr7cRQty/zcj/QuPcn
3Th+zkjiyz6mGyhMihEWIl2V29XaJWobNWSOUOCNmVew8zQ+WqcAFskBv42s26ZLyoAu3qkz4rJe
UgeR/W3apleZKJSM3rEILEuXaM669A2ZpxtdgNfmbWXf5TVq9nE8ReA707bUXrGZJcenvDplVRAl
U/UqLSGjGHsslkh0lwgT2OLTOj3c2H0bx580I0ECSsepa/MEYmV4y/QbU1cRZAQjQyPbzbrL9VSk
4AiAy+O4rsMxm/0kZX4P6aTHdvRrZ8aqFWjTd0C7xggiYy3mUd/Oysz1u8IRYsvL1vg8Y2GaQXh6
OW6DydGuWhfvVNvK4YNajVRlg9nNeFZriE66JKqTRvo4KSEPQdYyfXQzLpdZXeY+Kw8WvCu2UFgL
DWWCLqXRUq9SRT1eViiJA03pebPk3xEOI26tO1/m1omU6NhF0YCnVR1kU6Dv7lUx6HNK50u7lKqG
xJlyXWe3RsZauIZ+HlXnhUkEhW157zhXRg1LURX1QpuDSUbuhjNIBi5E7SZi+HyeO/j6eOiCOMt9
0J1UX9fjRVVrodBk1VSAb0DWnje3HiJNYBMobVGaf5jdSfuetOMFlrOjIihwftenbN/U3ZZ1+XXO
hd6ZRg8BZ3WiJgfM3mZp7Jcs1apC1r1MvHOI3xpCo7VBn7N+b1my7ypeQMg44M0Q/hXLzd4pcq7K
uowORpI2zCi7WZFZOfVo52KIjuVRbiVXps6vMBzoOAxpvLDKd6iq58PqXVk9vSrNEKL63USiYTd1
jg4dMe5yD4f1OO2I8ZhqehmpBn9a05MDB0RUMcRUDUDnICX1BrxWoiZVjR2akFQ96CoSeX6O9Lxx
0vZ101elqlyw0WID52ZIizpEoAjQWQRNXM5+tpTTnoAQI+3PCYaKgo037EfNgeG1gDoSZEa/L/Ob
bimCltJE1cKao4WcXyYSn4CuH3GeQUVPK+xrkV8haq7Skb1bN6Jk3rApJ/xmrX0OTzyVl5tU9JdF
1UJazWCDI9ol10M9QQFbEEYRuWHBmmQD4k2q4Kxy67cx8jZxMv5Uuf0Gd/UuRd4YLIsCV7dbXI21
GpqZgvkwcGCwi86ZVlQ0XViAXgL2AG9wAfQtYyDFt+GKwpdPsQGk1cWT7yUxWVEYnBy40QsCTWs7
B0nCK38FEjnpmqDBnlFLou6rn9MxFuEKEdYgXP9KElRBznKTh8UMA1RYd8h2pZwh1bJm33bgH8KQ
LACdq1DOQLpN4Yo+qAy65GXTHycQdsTNWgU5h+SoOXkT22vNzjMKOZAv0LAsdeoXur5I0lqrouGA
wMX0Jie2h5hwE7W+Zq2fw5Jr5ALPy/KAsvl9D/0qP4+1G7RlvbVjNG1WD/PSHgBj1IOO5V7bYbqo
RfOhFp0PHtqEnjOEcT2kfkqvEOnnnbas3ZgJ78ZkBGg/NHuKazfMtf6kbeqPYzasse8akfvE6PN4
hty8ekW37MHQsU8gz07BemlNJV7RvatJc2VnqOaj0Q44+XhZ04+guZKHNdQJuW2J3lgGqW3NVlFa
t+Gae/ACzUoAeMmS1Ku7mGY2YEt5ICsSgUrcUaTVWiTWpN+g7Fj1EjJwBzlxzV2OByERlc6sRJsf
0wUhDXx+L3QyQCmkbViVQIDqOg55Rw/TLG7sgioKDa77x4TLfc63gG3BKTtGQROH3tQqpT/mWz1o
uoY1jXjAUKsj16O4jkXUBaNDQVDLKn9yUbSd8ygPBTYBYgAOjE72sozzANHkvUMt5CrkfZpr9x0b
Ib3lluaqjYtdjJpXDRfNn8yb0Gfsl8CRKCjLcNwZZFyPCOg1PJ53UkjapgOOQ9vRY5UXeVhglSas
CBbDbxw5H9IUZX5Mjiuer5LudVpD9Nm2K1SV2Hkr0kxuBwxAw0Nmax3n3OWA9SNvyHfAhEDI71Ri
PKEGp6+DzoXkQdpsm7oz9VONryF0+0DKjz3Um+2UdO9XWDwnNvwTG0Gj4wnTh7XCr1kEhlPf0AZx
KfQOH69VAlfxmqSIAjRBmCU5IHQnBk5XLADYqQa5HRMHOOwyX+AID9TWY6BexdS5XPFOilqqbGVc
VdiKhLkAVBs3zd4BHNn0Y7lbLY9wuwf06PetyIK4YEeWj+2frIYss33SN1lW42E4wE4lHMnFi0c+
6puwAlDvPOsoSIug1d6njraTj91oB+Jy7MdDfImbrveR5TmkoF7v18RRIbHvmOVBOWWvNBre5E7/
OcrW2M4cOeyYrDdt5r6fsiQQKJ8A7oFMSRLuG9t6yhvKFFTOEWorINR2ImXADdR92NQOTVTVdNsn
d39sPLK0gZ4t1+PQl196vxyaRYuM82i5gxhS03u1DgeaRArzPnDyV2RaykTeHUsLYkKjq7A00UU+
mRHgMeALF/cg9y7lcAVwSw1ZTZGLYQP9sMz3dLsAFqOiDjJ1PcHHBRjMdYQV3YGJm73IpFZGSqLW
BANCErQRenvt6jIYhPvpj9cJ4tWzdWJYIZwOgR/uwJk4OL37bJ0tmoEBpyxYS5SY6jZIeiiQE1Rl
RVAGglIPlDLpNyM+TDK9Hpx4Uv1UlCHOnLd/PBvCF53oybbDdOB8MfI4xhJcbckfj7ddIy5jnNJA
Mvyxk3Gy1bMDTKNaMHQ02Gw7zCB04HHqVFonzKfVNG3qImahF7FLONQHPZ4IX8xxBLpGi+KdFVML
dW/cRxRaOQmFgb09X6lnlOqfrQEIXICcDDQV0NNSQIF5imYcH+BRXyPh1zPUiq2ZIG6rSkwhNAPU
yi1WtOdEoOTwqHtNZQP1YeXFg90iL3YDF5U+mjOQGpZvXsNfgLoi8iNqIui9LbJebDxoAtUj8mdP
3KYUeKCW/YaNceLXCwVe8LoxqaPK+JMtxiuInOMD121JCIDsw1rHy6XMYBewexOJnR1ToPMMSlU/
AzuO363x0mjA6fUIkgac5Jo2w9RCZp2HLXRFo8OqMaJ5aLZUnNYNWkUGt9dXUQl4ZCygg5XFJDS1
U6q2n6Aj6lJVEXmTQedrJIA7QPNZyH5v1BzBTJwRkt4CieLBDOdOU2/mqT0MFIhNbe3blYituk7R
04vZAJOAHis03CIIkXLQ93HKTi313hMv0UHKQSu1Jt5niXQ3VR5lG+P17TYt2ezHbrmJ2+RNzLYD
Xfp2CwQeSxxmHf1QgE58ytGET02uL5t49FQhNi6bUuh2Qr+rSafxYp5A6itnCt0TmILLzCeKuwCl
fTA03iHJaBK4AvBEtKwJmqYHQwaQFpvEuckB6vd4voldQICLtQBw97sULB2wHmoTz9rx0saA0CZn
7+gpOZVx52e9M2x6O0JTAfiAHyELEPzSmyB3YyYB5ZDSH6Czhqveb5YakLVzBp2Nyvpu3iCFCHu7
1hI26hh81HxcU27KJ9CUnPoBPOEIvu4+b0CGs8QMqtNQOC03gAVR/Tp29A3XPfQL87RW46xnxfl0
FU8TP2Cv8+vCMEUiBDnYa/aD1JB/HeBrvU2Vxa5Ua5UaSmBsM2hu62Jb2/NAj2YD7ebx4IlenOjH
FWRqx3d6WwOSBnK3wu2pSQMLuZWAxmiK5OpBt174Z4bmeg+JhjYMvGgqAWRCKzXL5y1u61J1gu/X
AsKS9lUFsNz3FvziLbQRskrvO9YUahgSeFspXGhFcX/VVdJR79s66vddWV/LJKWbiIAmEcNPXcN5
0aNa6lwY6HH6awp3hIP2FTSxp7yIDkPSHIzHwWo4vc/r2YHO+4BP0exuBpFOx8rUYBoQC5wcSjOn
8Tlrcr+c+LRZ2SNuUqLQWEcr40aA8AKODaiekFjicqo2nQy6pANmq48gYcVhPNQdMJSCqnzhRGsM
F1EdOGUNVOCLihtDOUpM+w7XbaLmCagrnQh0zVBl583KUAwAJoC41abC8g1w1322yAilka+r0psD
XkTpxlby/VoGugwyRA692aaFEwNe1WXKtibft0xvnbyxO9aMsLvSga/zLt2yTUMMWHFVLGkz1EHD
8w5UbnkolkLpADfxHSeB4IeanYoOtKiEZKqCX/UcxIJV9Ah62RizE5r5K2naS+oVn1aZES3+20GJ
j0WDAMOOSUj6/br0YckSuo6KnTDeFqO43JfR+OBdA2nw0XaX9kMfXQrTfNAL/BKDfjem7W712hUZ
rhETT5B4HCBIirkj3QwO3gmP4dNKBGmlfyLUzFu39j50c59t/7jm4aXr9LzmAUiEk88MztdKkLqe
1jxSUJm5RcKDiSN8gkMjOBc6KBdy2pbsc/+ELiXHzaJTEmTx4ILctEj4CfDwkqeg1GYJOkUhpLIS
ZPaSIqjn4MxisvAAJOm50+dM27e926bgUBc1EO/Tkrkbh6bhlFSnVToSaRsdZgH5UWJAdlZDFJRv
1kArkus0baW/EFDQzloFQQ+GAeLc8b7Z46L1IyOacLUKd6Cxm49w7qTG4OyLdMcXOzsi2+JxjNRK
8woClFXGYZnWVYhTvneHIvGp+w6lIz6tMtQ4elA65zHAuDwf8XCd5/aN1OLNSshIAbpQDbn2QSVe
OdgIck/gDcYfhIAONyU+6xJ9zt1kx6t835G+A4XH2brAKIKGqqkCeXopUctu0MH5KdZieGii/Hrr
iEFz3ayKtsxqFWmO/QdNuIMDBlw7+9UcuqYgQzUF4LctWsAw0NshKD3SXv2Jz/wGjMPPffiSH+Ck
HPwaXsBxqccwCcuJZDaLeUAQdKpWhutm+pq3atXtV9/JRP9zj6Y7p6MS8KY5DrAeYEaQIXUEYkvT
Z/s/mdZv0Rv8gIKAjowo/MIF02ddwMKIcRh5D71xaCf5MnHCvqc31BtBgVw9ZSH3AEf9bGDdxtbJ
EIyu223+ZBps6aE+RZEEuYD14CAhQFromD3dHglHXZpsBgG4wUZu8/TcNS0cjRiSn0rdqHyRSlbU
EecAVCIrY1V03tKfgToH5LKP08QfPKxQAm2sBaKtT89wVIO44i0cDil2NPnoOHW6mbz05xzNicrA
P/CbKOWhHfzaHd5Hi0DjTCBsNHEEPbPqinXuGyCuICmdxwxEhZaXOpycURGJLloBTQJs4mOf4+oi
7nfatNNFDFKq1k1xbKG1qSe06zsQ8Udn8NTsae+Ao+lNhxFk3ELywHAHRoCysUbsqvyaGkjwADpH
jaG1oAl0VOXwYYIDDBvsTW/hQNkbEb8vPCd+iKG+rApVFuZqdIp4NzQClGmYGEibb9uOACUoyfsR
lJcHnsqLbWahMA1LTxk7o1+MFLoUa88MtwiYvZupTE9X9QCqHFCgG5PCrqxZt5vGZCm+FCKVQ7sY
yvdEUi8gcJgEfmFwD4jjpFOzKaDnMQA22sIFwHjYRJu1tWYiwEuA1R76y0wQb8tP7gg6/pobKh3f
eIl9nxX09cqSH0K06j9MJb5dxBmQqu+deLfWkhUBrm1fmRxkPEKWHUErdCLu+Q5/kM3XqIqTXVyd
SgQxtYbdQnBt3UB+WwD+StnQkvOG8lhFUxz2AFS6DgSp9W2GnQxt4IBRs2tBmWoHfbEG5NoBXadt
2RCaxouCoYTmja3pxTq/jscfvImCuvH/mTuPJctxrEk/EcxIUIDczILq6pAZKjewVAESoAQ1n36c
iJ6/u6vMumd2s6i0qsqMyHt5Ic5x//wETqrdpu2DsP4v4szfRSVg6EhGgZrwLA+0+l+2b5CHYpuq
hiZidzU8X75v6rtN9Jvcl42zf0LmozVXhbGZ2xCegFls5lWKLf9DF+/aDH3wGgAt2+/7/6lXpnAW
EG3l23/e7n8jKhyMngDPQalHbddBqu7fdzuvWWGReXISuFHoNvaDhvYe+nO/vYRaHBcGmufL3fLG
p3XYBYr9cqV7r0QH94mO7ZbmjH8zO6bdgEN6XGdfkirkYVbV8M33U2K3zIdwvm/d+oVXQ2qMWviz
/01tsf9+wGOiw86jO3AzXNdQrP/SBw8hqUcfhOmXha1KlOi57T+Qot4yby4YpFZNEiPL97V3mBcU
e4PtPiiuYdvsfhFZ6UuPgiv5z0/b2Z/mv5+tO55LbSyPwIWK9xd+hWH8xJSr2U8Eb15c+Grbir0f
BsYhbzNoRMvdAOdfThB6TL8pJYwYtfMS+GS2GQdt3VR2jMV4quAnH8rPvX8yF4SRX42L2bL+cc6l
k647E2NKQWMB2J6FUlA1aD8C+/qf3xukhr/JIZB8IIZAhd+FLv+v+oMoxToK8BbgC0r/xqWGxdfM
p3bjQBHs9ZPOaOwYLCkrTGjuysNQsEe/d9tEqbPQdfU8Ly8+a16CIQwvzbgMT5rqozU142nE2JuL
+UXMEwNPkKA567NG5t+rxub3dpfYrV6vnZtZVntdyto7W+dBjOyO+aSOOj/8RcopG3PuP5UTzGt7
OYS+WlP3tsKTyvCoZFyv2GV25R8L0TcZr5ynCbctXjMfInAlXjxNRAOPFduph0Sw2dOYCkehl55h
7MAX+dZ4N/jxcE8X3HMLZ0m52vY3S91Ce8BzJ3o7Dmy+D91dIbeG8OrDcec559dmxAsIiYTI1ZHf
tjc9un4tDoCYL9rCTmyYZAmfEk1XLyJBJ08rUbdi6kRil82CV+WtMTpyK+nGDD5dAhqSKJJADjuj
7T4oi5w1KY+aAl+eX6tgPQxQT4vwqXD1uZBlvDKOe2i7V726DRDS7IQDv1HoRgpR/3bEkgXu+Lnh
8HWXMalCSM153s4RFXMsrc+AkG9SBPf5mLIZS9OZ3AwXipAuSRzQp2OTn+SAFQjeFdxR1JfDY00Y
AcWwRPkiIlhVUc7JtV6d+74oj0UXHvxk0xTaTRdtUh7Xcj1X5BcgxK6qYYH25feg862oxZ1TBN47
zPcsZ/UbwIkwT9YXR7WRD8Essorqua9oLG0b3fHbMgwiKoI8tQVN29Y75A276Qv9HD3nzlpA6PTt
Q74saRfY2IhHvNTIsm9qTjqU9bX/u5PTzbEANm1xZlcwM5Ub3VZ5C4G2Qp2Mi9G548RKHDEmbMn2
51iKV9CTyew3pxr1/hZU0WxPn2xu4TdfGXNjurHY76oICs3RVRxsWlGcNlegJbHxNKef+Bt1E2L5
1i9KH6oLacLUmkWCoj3QdwMc/WB17tYBj3GcMjh8UajIEY84Txm4Kh708LaKk+2vd9sAP80uqzRc
wLF2LLyJrrraxXiBcQUf3b/0DhhgfPOmc396XZmQkf0oxzzlze+pX+PSVae1maJJhQ+b1aIBpbBY
vfl5cTVEs9YFPDGdWponvQ9CW1fZkC/3Ph2A/XqvHD6PVZQXvKyPVY1PHt5tycu4UQ+lXOO6815X
L38nvQsxKjg2M5jijdKDaKZLvWjUoa3gESD6WHE3lXadqd49Lj4aeDrcdfA2lmA759WcgU+n8Nrp
wWrWZEd+rYq/l7yDisXnMzzhlCKREHkKtWU35UCr7XjURRLS7mltMkBAV69csr4MHwW1TlXwQMh6
P888bvt3UGKx6zVPqnHihaoPyyVX2YpLDRGNg3tjwMGX/I6S/qHd2ntO6g/P8SOhy3ha4Ji5VX1e
/ObA6/qelvBfm/42kAlIyWPB+V0t4DMH9qHrsqawrnng3Beletya/G3x+UNYj2lhWYkPtHY38d3g
goMkwSWPwphnCmQvgdueh7hMiHZTMTys9EjUY6iL76q1f4aFV0WuNTzNbXhZwivJIaJRP6HNc2Nn
pSNTe3pz8j92/nKp6yYqxj6lNqCL0k2s5yLwH2uR3NPpB176wsWxdSB2v4zuC6/XqGSfjTsnNeTG
Uhy3oY3bsQFowFA2OGl7hbifbOUYBbeh6OOQPltOzJo7vj5R/ctqHyy9AEW6EwRbflhPcGyyNgcr
5dGIr+WjYjKWzX5+iniG1htCnkOpwscmDTeZ0EE/j9Df6lHddwuLhBUChDwMQ33h4YXqc283ES8L
oD8t2tgCwoCKglbE9tDeL/1ZY0O3pAISoCMXsKSafg7Ce2LbcOldkSX5EkYjvwT4hDBDIp0Hdsxb
YH7u4+b8Wsh4XCb95PnLsWc0XvHiZre9IFZxFru5BjaP2NM1IM2hFp9duEKJvm5dmNiTHVV6SMJC
ZwH7cHWbBQKIDx3T0KMgyFQ6Bne9UyST10c22uSNskNZg49gVar7Orb4AxIR0KCOnd2piKqrXA+W
jUo/aB9Gtzo5tpX1nobm+XNq6XWp9cmB4On4LioOPAOtzsty6DwnbXLSxjMrgySEdgBtG7c4AgJ8
aTK0cifdlIcOPjWxt0QGfTQCE/dhV0Xg5dzIIydWW0/Ue5MwXwis0Xk6WYVIOP9suku4nyQcV6gz
xCz4vdAhpmebovtz64gr8FdOsec+jtrzf42Of+qD5oLmObL0q50HaOD6qFT39gxFHKylvx3y9W0o
0omo1OEEeQ/rxJZPD+JXTrfU26Cw2MFbEaIY9XiKEYHfRrxEWzQiGioLcAeElaZ/cmG6E5AdCyQ2
0KbpatcvwlqftQW6MiQwFD199qbtPJMlBUOIPQbJsIxdSx9JJ3Pwj+0aWdZ9o8bMUd3B1kVsVTWg
if5QkeNoTx/DxmmEhE8Z1+2M3E95bzn0lw+53nLao15dXM5lsiEpgaYxrsILb7CPHCbPo/vQ5urX
0isF3mMAzlOzV8V4HoWLbUUL5Nvmt2vlUyTqOnEp3s/I3uaweWFqPNuLHxOqnrcCcvQAHNe25QN9
rWSV+ORpG5aEcudu4pGbtIV+dm3xoK1ZQat0fze2RDvPV5TxWMxbr66TxY5OI5/G+TbaTpw7L5P/
u53qCyUdYF87pshTTWQXhVHX+AAn23Nfv421wEqAbltT3JxZD6FtVc0PZ7IzvvofOvATWSkHy5Uc
qVKPYrqfNnkJYGjSSh1hVz/krguHt8waYCSVEz7Y+NLggzEvVTjPQmuM8wuIulvhqIOPR6949yAs
OEiwQLqteVHBcG2Q7UEZ5P3shuBnx8ezvzXFxe+n8yRWGCx5cKElKh1UTRtEWi9dtbCfYMDHNi+t
jw0EPZBQlG1TPY6P0j3auIPmUHmoH4s11tTC2SLtn0O5wPcUIpZurVEH5A6gwaTSvvUDZCAArZGf
l7DkZ8Hwb3KdWFQPtb7OQzDh7JjrS+ujq87zaj2p2i4A/YjuSAknzzpYtggRrOXcdlp88/1qPDhl
0Cbmd/2SzPfBsJ6nahU9okEUgnRZ4y7Cl3Iv5MlWL4Bo9//Mm8a6tM5aRV9/WK5//KKZkgnIT9ZV
m/rmM4ULOFjKc9gJRKfQVqaojJtrz4MuUv5Fr6J+XeuwPGPzQlKcq+rVmsfhGOh2SWaO1Bn3BhIv
k+dnuh281PwRbfcj0j59fTDfYIGWiwNiY8d52apXJnGg9cSyz+Z3nd3ybWa01+Z3QwlyG+Ec9K3U
V+Dl+FvY0FTNHfxglzegi/oYGuV8lA4qCv6x8vVnb+HV1zTaUfu2KU5O/1z61ZMsNortQJJ6Bbo3
svUI32gWkHPWCQX/VKT2XP6SV9vuHnMJZFz67cGfyhJX1pTNvXdu7CGrA524k/McsM2JkEWAFQxX
612COoOzVbzN/W9Ix2drqZ/zgHegY3CSLvNO0n6ucmYJgIc5AtdwcMn2J8BNu/+DjFysWngTczBl
naUQbmiRnlzTwl6PGrwXGC2NF1se85nOGaJtqVdXIgnGKgpW+77316Scl6xoLNhxuXgJnT4baZ/W
OjgWjD91PW2iVW7nqbnn4zIfCFCJmkgBqkIg7TWeV1p9z62Mj5uf7XRa3vdxaY1tHDQx3yyUehRW
SwtKM99yUK/2YxjMsZb1jUXAcPPzRAnwLV98sJyBOtZg/t2+SOp5mAC+bXerkh84c87hXD86ld+i
wQ3zHdwFvoUzqoapsOlsAAdVuDhtmyZ/8MDLW/OEUEAPFbz1b3AxgezB6h7nACopGeXZyt98HeDm
hycFkm75NVowbR0VXpfgHlnBCyPdQxMOWBbNdhiQinR7EJCagpZtmT6U25J1sJgTlPAD7aKhaepM
r8EfpFGjsJPoOU9IRj7JKrhZJovlvSqkLboZaG8zZzP1r9pzknX2YtvLI2YNz273kLPfLb6paN0/
cJejhSOrVbAjGt6Xuq4yKj3EJRVBthaCxFx2KSPFEcNf4mGArqXWasEr2V69HCKt1f2hesDDZpJH
NWq7WU9RvuK+dVxsaOGBF5Y5LCtcaO6o7jAHF34gr6q0cdr3BhdhChb3gSDgFcqUB2UKeXmKKh+V
DZ9CFS0ajUn/tK3i6hAgqUuXvzCvide2P7tyFHEtpX1oX52SuGcxRTWtm7tipCoq8rRSNLwRH2dE
B47wBlrkYeweHX+TJw/xr2hA+uOKJsP4ej71N+gAZdK11L/YpC3irSLBYbCH4mDXfkbaKj8xCn6H
1uV6hLtC0UkmYFefmoE06ykc2ICjaD4ENO/Oqllvhl/ddpuC+NsbL6rqUgZkirhw3FTXwXwTMz+v
jkT/MWmeMEWtOyCxfpxvPf/owBmeKpuIi1U6sYeKqjiUu8pbOV53m8dKRzoo8SviFnNckZacHbBX
SY7eNepX/rwBZj8Iu+2OXaURZu74pZvYxYaDgp4N9jfkJucwdJZzoSPikmLsZAZxbTrmNgK9cG+a
4xS4XjQ37K3yGvkQThB9hTU8BE74R+X2ZXTcBUw36vOpKJwrqXAtFsp9nG3UQePkTEcDLk/l5BwQ
p72YZzrSTNZd1FaOTkfXpdD0txV4tAvkAipz1A4bTXGOPTZBurTIBH9B60bHDPrxSCYkYtE2INPq
kB91HzzWK/9t72nuNgT5uAnrzybqZ9QmXmIeZQs4O12htDRwAXzkrZy1oTjT5hcTRzFCqAEYWJhY
BQHHMaC4dBlc0/1PB8q/K0tOUu6jQXSgJXx9RYPN0PmLk/qYvAP4q6wSqcKPeXJRpmz9adoZtmn0
+vRXZRINyrGTrammL2fNKqAjiHwFKz9t/FyUFbahmi5T6BxLB1yp1SAGYXVh2vT4mwLQ+SbT0WvA
roAChisox3C359w8POqie60YOYmQ9GlH9AwzO3gxUJMRqKu8x0lLA5kYTBcpTADllTqENdg7L6dH
nNWw3/f3ywb+h9aqviy2+wU3G3/eJ8sfJmf0hX0ZKcxX/vrLDaRhcIV/CoXmnTcVi4McwIPxtsx3
phuy+U49peZ1SVqTb5ZYbt7gYeHtzH8QwnZBe2UeMEi1ClI6gjewiw4F1Y+4n+CJfQEX5o/kNsId
WwDKNdgxb4RBUfEo3eGAW5C8RVShAAADLC5xQ3hGpWzrpPXLt4FbiEJV/eO0a/zG6W8c6zjnuc6K
GUFfURyW5dewOwQ2PIevdAhyo/sRpmzvZJTN3VNtbcBfFAk35So3BYj/SNwZ9fNuKwgqPmjVHwyA
wZBUg0FqQawrYh3W2ISLOjMgwwl8+zaSzHrgVWBQWKLXMoHPueCYIlKd1F7UMhQoc/9uiIR+tF+3
frvIsKu+GAW1GzQFYlYR9fs3E3PZtiffl9ttt2jNWzRaLUWeGn8GgxB2vt44AWLpnqFEIDsNBmau
wFhKnP7miQkn1Ie56FID8BoCxKjtAtkHZ8KgAkPoGoLAuDVrqJNV92hiQis1MSuDkBDA+4glQB5k
gGFiYqNNa0MEfGfvlRBI9IYkNo/bZAo4246i2k4+cf2oCiwfDGWYGUOajDgDF8Cmie/l8KRKukb9
RND7jdUVCf0lsnd72ZgdxgP7yuWQ7dPnRQ3Bi3ybwv4rDVFr5OeRP4e0jfIOqKNsXZqQLsS+7dzT
fkUlrQUvXwg4+xz404RjBI2YHy15ySK2wytzs9tEAVZKE9RzVjlzbPASE/vkOzNT1/lpsnB/tkGF
CmL/roPnvHiFxgm4q+tQoidkwdnJQIboiWPHadZ7yPnakOnG0V7QLHUeWti8hUkytm5kQ56OzXrI
25RhAQJtn2xIOOTw5ez5tI1zgfT2W1/0bWK8RGN/+VaDg6A6zARJleqgA6GOha4oFgzWrUaPcTCf
wzKCqNHFN3M4+OFe1o3QqTXBqsOsizXXv/sBPbFbQNOj/b3J9+gJzv5usLVLdcEUiSErO3HJZwzJ
KJHoiTFK7mg+nhIaHUI/4Hq/LmGH9hEus/Br+3stavaF9ZkjIJ+GIFeEEgR+ipgjr28fdYuziPaC
Pm16xSmDY/qLtDGellqQqcyPxgwKl/73uFVevLtwTRh+s0bvW1CwTPQVSuGdT1NsWiOiFoR9VsDX
e3CFzxgYgY1t7UYJXHeQnTt7U6/g561KTZmLA2WHyb8OzT3JR3ATB0OjU4nQPDTWokecErbhgMPW
HPKu1l1U9qw/mAWvO9z7W35vvjsvECH1JjVFRPowmCcoyFROv0XjfszCJ3GpwpsxU6RcnzTGBuAx
ND9tZ7trq/bDhmiVh/q9yUGHFxSggGfLC1fOszNV+dFyOxH1ok2I1banDuDaV4Cgq3I0vH1m9rfZ
YBYqqBNFyWnWkCXQ0u/lzFRKDORA7TcKemO1A7eBut9H4StIzhXMgXZuQUHt+bIBYSHMwGCROSUN
0m+OCbPMJUXNxRGbxXjgO0Oe5eAtkpG1VjyUbMN1y7q46G68AiI0ODmKuP1S8pd7159SE5KcSh9R
J6DNkcO8IAu6to3NkadqTFDomY9YG5Yw+Nvt2OkcFrmbZzAMVLJO3dVEO3YO4QAX8aPdC3kVIJW6
h6iWyf6c2Us3aUgM2vvlkoFhJYzfdVBkNWaDZi52dOSC8oSqDFsxD5SO7NWvYwzaaxIv90EBOiJD
2BayY1NCclOLdwjsEtbJ/kbM9jeb0CIIDSp6b/Aqsh5gZh9D0TRfAZdqcreoFZ4F92JLhh1ulAWW
uHaxLJc94sedHxjYctCDKr6CDo5dqERUmdpDstYUQnbHdsPz/GkMOmMCm+PCHHnmc6FIeaSO7s7m
86+U+E0wrO6r+DXsleODs6UftT+Tk6kahwGgG0UaDGQWuzNvxNiy+2Xoe/TUAjUBgVH88X0PVFRe
RNbGX8adouwgfS+jaG5930UG/JM8R8SohoSHgJM5/s2FZCn/2IrwbDZJTj1wEshR4WkjqR7YPApr
eDbNbmIbj175yOeRRzgqT0VTvI3E4pkLpNOUCEp5uL1ycsDUjC/k5uuQcoCNzKvVRRPBZmdNiwVf
oagR4KMj85TM4jQUE37gh4gsqDLnUR9NSWmo3bkW74U3fpprxpw6cggfLZAbX7cPAK0BDpbawB6V
QC13Wz2wf0kpIHO5Ub2FfiY39Lk7X1M4xXuNU9TcauYTNCiDX+Y/awHJ0dy91uLhkPfvUKU//fMy
HniQrH0xHaSG2sr0fDThHWdHyXz1HRnFmNUI2m9jCCl+z2rvyVavcK8rWiZ0+cAb+3qTmdu4t/2M
ZL1AwF4v4LAkvtYw0OAaolrIs4L8wP3yY0Lo7lBhH3f2islCOy8rW8wSUQs/mY0+QUPDuQnIF6m9
OipzF7Z4jbkrBvYwdKNe0LcvYuT/CCo30xjP6/hiQBPDIJYN1Ddfe/d27vEzRqBAGynG8GBJ5AfF
WmR2O7MjBhQkgUMus6RPK5L95mjzdh7VpAvN7VJ6A4Tee7Untg36FrT4oMEC/2ZS5qnFKpB2iNrk
lR3NOWY24aln5nbe9Ail2FriAqnugeGscSsaIiSKex9Ye4/6n5zMDgPL2ab019gCXxK8eHWIPNmT
hLpWBk1UO24dm5VhGDlmI/KXY5rqwVy6fgnH0mLzg+zz1KScd+5mm1DtFL186lX+4jbJsilINDtE
6CwYYiQrfiAIccTFyu+7nRLfkThTLgQgIDaA6UsfpsVUvuCd8jPG85w8b/nWb3JAOYCX6fP+bUXX
Tcc9ZoT6r6IE/Ko4uLSjh0kDcybNL2dwhkc28z2hhlNSBODq60DcYXBCiknXJYjyYsAi+G1QC5OS
MA+ETfwKsQY6k3rf5nE+0glYQLu3GqB5r4Ursfx2fNdk9sxCM2MeDIESUmT/Kia2SCwl/xAb0ih6
O2DQBrwtPf4xnOeY7/lZDrLdser80DnWg8+gnkovh1Wg/euq2K3jWKuNRQ9921zVahWplH7S74TU
/padoUVSZxq+QoHDgKia6Ng3DyMzDhjwFJvn7Ybj69T7R3On7ZvEYIumSqrFNxfDsqLC1gTDDb6b
lWFKA/MQTKE97F2b2Wlr4z0F3PcNE2SuBKh6UKb/QSZRL//02+bd/A5focKvpYKx0dlH3FA8NYea
3pXOLdhvAgtti14SK/TPHRueLTs/SIx7NQSTri3wJXr8JA3K0NXbEVA+Hua5bDHTQfYZjABsYUDD
O1v3dYLtCe1gdLNmLLcLsei1G9c6M7TmpGGL0/1hVXhYX4X9vARQDoYSven6YPqAUGFO1dzVU2R2
oDnDJauKtBu+yr6+GG+k5z3iC4hkYq7JFQ3e1ZfVHd9zVgY1cal85R4sKd/f8/WjVQBAROBxtv1H
IFTvjRqu0AG+mDXYje8d9w7c89BCWk1iTodh1D/NJ0er+Qnzmo6O3THsU9RiBgnd41fh1rgIPzh/
TF1ljh1TR8jBDxO/Hu6aHsbDCoN8p6gMm7utPcZpzMjL74FSEy7xkAYGa1R/wWSGwh6mPYBrdRfT
15oFby6wuhEYvtam3LNei3Bu4+3VrPp522PyYqHxUrpfB8IM3JYPdfrSLYRGel8/qkW7CwX2oJzq
wCcHuJkETlP01tvMg09zayCSRqLKho8RkCo1nbsB1blVYW5c/X2rEQQohiF8gA0igBEakNuqRMTb
7Vb4wxOWfBuV5FPvWXALzaP5HFflIz+BTOK0XlCpkNg0+XxiqKiBnZtnV8zZ2IyPbMeRx5EgrlhD
wrLr1CwMQ+vamp+pAlSQr++bWHGWIGN6HJ38sd77IorxfZEs1cW81ZkE35xSvvp5n8dWC/fM/F2N
LK3z6PlWrPfM6NLj25hPehqsT01CtM7QrM3Rb/53FwpUrpJFfnP09mOQECITMrnvRF7IbHVnc2J6
S4nwc3GQm0Uz7kJwHBvgEibH7OLg3I8K82Ht/yL3XmDZkxVtFRczPC/tiudq2bav48KiSE/A6/iK
7ZrbblwxQ88N1ScEyRtonvpk+fbZPDhTSq4jJlhwq4X5Qd14d6vMuxWEQBNHyAFoP85evjh1DPTk
alWufVVUIoHi4fkLXNkemIkA5yVvljUj0/OE9gkqbi3TwZtI5k7tNzG1GPgX2E/BZo3/CBWjo0Tf
MvZRUxgjBqWmOcfNojevT3qtQJmIBiVQLrSovH/nbVqFK8Tw2h3R4bh/xKY+upLbT8V8EEs4fXVR
nt88Lps8l4EPtHyfDDSDUkKbh+Cj0m6Pi7UsIw+Fgw9wCrY8d+JupEXKtmrI8i3a8uFjG0pQDf7W
wuUeEisH3LkIGBtB+2TmEKBVmC9eCXHVfFg+AS5j9y06dZzThjodJXrSKQzulctu5r5FchFtvwll
IA4+u2WsN+db5xYveU8/c8u7mGPc9MxsLQDNF0ALzPHRMFqlLN8upURBrwK8C0RyBdxE8qA96DxE
tY+eiw+krC34AS3uSd9FnQuoeOngsePmdWMO5DpqJO4YJx1qRF1Z+5rXtpdWdnHIJ3xnMULyqeBr
mnoMM/vOQQhp3wPDsaAuPxKnQkBj6p/kwJ4hU+HRoF8t+cjvhx356jDBLnQmpJxhUFVd3Z8kpLEN
d3Ff8ypxSuBJFGPK0trZfMy7C2PuzBpacz4ebEy4yhiGPCU+pjB54AqisRzLTFc4hGdYpk4wtciK
QOSjzK9SyvqHsu14BuP4B1lclvUUSn/NjnWAOqya5U/O+ZwgjP3BPH30alqdJzAwY4fRQIqoOsMk
NwTSLmi5cNwFkidwSu9FA/ia5OqQKwl7tootLbsoF4M4SAfbi/jemNjuOCbdGm9ynAEEMB1xRHrW
buwuHVAxv1ZnqqEBl+MEzxohqJEoAXEXyLUTiEuwSkz6wMiOp0D47CQ3/WeeVw4AAPNL5r645CKI
1NpjgtFIUo8F6VYsMLGchpwoVmLMayTZBoz2oJhrEkOQKjbVXidMs0P31T70VdjGI22DVIp0nK3h
xp0majzugfvwHpExqdD4Q11a6oHGAxqMxF5xTObLXZAv+dE+dbrDQL2NnP0Gq3rKnWfsB9F/DkX9
K9fYJZO9uBhL6T4MS/e+cctKpxkjHMwvLRSYpm9xClPSZHU+P0BhgmA9Op/bCsZQtVvikAXDQJmV
Vb0Nzg6kqj+yEWY0Ptq+QpQWT6ZGhhiD/lZBx9MCoLXKW4n71nvw3eC591qG7PAqog3++DDNb11f
XWsP4hBloPh7St5bJjCty2uXVCOXmLNg/B6E3Y9Q9G2mWQ28qUStt4GQpqPCWAo5lsc+pCMcQo/D
dYPk4IA7mZv8JVwx4ioAGQKJmT6oWm6R4+QAfPmKyhJzbxjx42BpMQdg7+dgP/0QDONcF4xrHVfk
Yeq+ekZ07TdSp5hFiuEHWumLxmTLNASVjATPXEZBX752yzihX5BLxIdLXk3QC8cQdrMn4nI4yNuw
YFCORJ+dOtJVx1zvX9cVzu6RHKSchgxfXAF7JchvhMjmLXP5gWbDO2yjfiXQWbcZQ1p08+7C0snA
6WXA7iB0hc+O+M0AU1xb6QAfDJYLm/vwdaQ/ws757S2hk+Wi+FlYC70VCNjRjed3ryCNtwtHOLJH
dAjjuCBtOaxJhgC9N/h4QAZoXBTsdtBGp3xB/7YxGh5qlj+PcAEwUAe5Azbh6dvUSkCXhRiesr6O
tmYYC2vB53Oak9tKjIpBwnnW9hStnT3dbIyGmJFJUtKOApkDxA/d+oppke8LNJxLPe26UA+LBAP7
1rjn8ldYkuLkVkNwZs58P24zywpUUQBC0HLMzY+qpSKmHWQ8S8FYzptPxZYSkYbxBG1MXpZuwtso
VgV6EwFLsp9t6DYxvyOoMboNrNbeFTRVDZpRBAg/KuvaOIEDnNNLoWLQtPfGV7503qH3MVoJofIU
05z4NYBG5OasO82sfYEUd3BcoLe+h5BaxamPgHEuDmMw9zcJjZ70znr2WTWACYNzb0HtOGOcKiI0
WIU43MBYKMwxtcoIoS6aVeEEisfDg2hD0QLLrZAN3Tsj1rlfwYB/jHl8+KK7/zJ68i//+b8Of5r9
J9L1f50d+a+jI/9vxlX+fzqI8t+Gsf/rIErbsi0ITEgQ/c9PMv3bTOx/+2mH/xxJ+c8v/a+DKX38
ZBMfP5XGYbaDn6MZInnxz8GUbrgT6T6l1j69GsT6/xlMiZ/G5QX4Oan4OvwMNGr9Pw2mRNP5N7L/
f7N3Zs1xI1mW/i/zjjZs7gAe5iX2CEYwuEokX2AkJWLfd/z6+TyybEqiNFL3Y9t0WSXLKjPFWAC4
X7/3nO/AxLSJ+cBZBqbb/kR4MKjDuxxX9doq0GY0Q/bkp9WDdJPXApTOsu21c+WK71ra5CsUfZvJ
kwhUrECsR8P93pmHLK6fyplReIzIbhMK6yW055WvDTfUhf0avorSK4bxRg/BwcaMFzHJXQk/YHO+
Cgr/G54rU/XlglUOILfNGbcVWDFou4r9lKDX8Vr3WEglnO9w4BVZt8bL4aSoCiPtJet763j5IUr9
EMtM36ejY4Esqg+tnJAi18bBMuLwmMWaoAHcoKnXoxF4bIq8PgsRQWu2DerZ1rCJwQ0zV53hMKSE
vd0v9Hyw8kWsW/Zyxs607Tvnqp+DEnOgG2ytQH6RLY9yg6lJ6hXMKv3sgV1cYkVB19lPHniY/xHr
/LcS65gdMpDAOrp2tPO9iUOVheQwlONKxn2x7Xv4Hj2T5smeJHVOAdydJoObGvGyKey94XrX2DQ5
auXybqaFsgwr4NF9N+/jyb7DXbLNq/rL4LVIISeKL62RVwIRRXCHpubgjvoxVw72bmSS3Qn7lXLr
Ueekyh6mH8RkfOMA5GdMWNAs8i789f+PIh56EQxtoH2nXjmshCXBeNgJmzLzkv2ol69TQt9QzzQs
S2MTcNhh2ZJ2qy1Y5SobsHornvwiGpbS6vRVSw/CclAahVZINVku/STpVslsm3hYTeAaVTZR+U0f
bjzvjaZGDt0c+go9ydw3+2AYjVVSVgpA8dTHhbksoiZburO17B0M7G0c4p8olrPHlNywlV0dFUOa
Rk9OBi1hTvRpI4zxrsrTEIFe6iy7JKH2DC3FZam3UZlNWzOPAD8lc8dv6L5dfm8zAGgRGQPNoOxw
vqHwa6x1UDP4v8wE4VAVG1RuPVXuSmtd1MeBe53NZbqezPp5TOiBjEkF174NVpOfryklvE03azcg
fhgXA0ZeVuF73OXexjOH24TZ67KZmOnIoo02btG+AD5g3mPk+TYeY8Yo5ghgKlLNqHqtGYNYJBwy
XqOyT9Z2XjyJykWdA1wLpNhkLYQ163D7ZibXugYcP6HJmYYaztvxvphCKATVBrrtWtTzsOqL4k0z
q2bhKyCRPpXbNMGVFIZoWAav0tZDpX2U1lmYqJHM4DyOqLcub0amr1Yp7BXHGJq0uEt6vXqVEYVr
F0Opb1nSo+omAf+CWpkhxxzEG61trxN6OtimNebHAYgf0VsbS8C/q1GEF1KClsMKJuiVDSK8Suee
pmzbx3tiI64JLqi2viFqysQ7afNd+EtwHEgdcZAsYhOlEv3XYdv4/rSWiiXWdJYFRq+OkHLTlSon
72jNiB2rUsclYUwgx11tXMyKHDKW69nWaOtnnLCrBpPR6CFBRjJtJu6zF+rLNHbePORru45LemU3
H72WvQXDMO55MbbfcI72teqWFAh/B5H4jzpFbhIKb+kMdn2Kowq0g9YrQyi1aRRhA3rK8xk6H+Cj
RZgFD5y6669ert96gXPbmgWI4NLhgBv31vXlRyISbosQtYQ3M3zAgIqCFnT7qp/Ll6ajahVln143
k0iv56arl5pvpOse3R4YGedgCvdjrItXGphyaZnewCMEMMXr9c2YpA991IZHE6eDKwKxi2MmcHHq
XNMqwaiRxPAhWge7ZzaAPXXSTWlF4hb2Sr3pYhCJcVoUJdN41HN20x09cFuLUvSnIseA5JvhtPWn
4crtWmufugDtW3GVpNK8ttWnk6l+5TWDe5O4/GKnVAdVb+EM5jE3PQRzQn+M7OaV4W60saypRWqB
oyoLioMVQ1AS/nSOje6WkRYHuMhmQFsHUbbRhDykemDtpsGJsgVtNlY2V6uPUtffTbtFoafJHQiT
5B/v/H+p1P9PQOf/U6eB/56lviJ9/b9L/d0rIJgfMsL+nYCj/ty/6nzxH56Nf5rAL8NxTERh/xdA
T0CuSYKup+sU84om/2OdD/4DT+0PQW7/rvM9mHlQ8ySeFKbm/xX+vP2Lw1UR+Fzb4XXwS8Nq/9kt
Hc9zmrUoYdcGmnzKX9ogiZCr4ZBhsKA7HjLOZh2JmOcESN/y0MeMyS1bLWTKLjY0er/GaRKjX8TJ
MOBRLzN8MzJeljbuzw7IMgQtpKNOGWwKj/VdoB71RLqyEnQ2kR6HqyI0To5WPn0YxZG0EDAd6lfb
1OZLkRRogEN9b1b3VVtDcY98GwEvpu3OtZK/uJnVOe5nN7Oi2mFjBlurIls/fxstuR99G/AZ65Yj
ABSWuzhE+lYzYLeT4DC280qk8q1CO8Pn7w+k1ny3B9SbbnSN4CimFQxM0fDRj8nQ4OGNQdiixQQV
FTzaZoiUFPxwNEfTokh75st2DUKsf8ur5sUz5uCfMa5f+faWqq9pDrP+qsUgHtDDJwunjUAj5xus
qqnpvhn8K6JTokBTnxZOgBo7DbM1XFa0HWikAzfwmR9V9P96+RAYbU9/zKnAOchloxtr1CvtX5gB
F7v3T3Zw9QUq1gdHR88lj/vn20nEvknaQeGvGqNpF0AXnk0zQnPc3TGSRVZqdMmyoQpblI6xzovq
MQoKNhFZbaCG0mjNTcxKPQM5FvUgoG2Hu50bwNIMJPbg6Vm4QYq9pQFCaS8/e7UOpiNl/A0KAAqw
/8Y+nmOMYYiBQLsK95ZSEcM1GheOKd+bUp7mIRmWPzz0/2qI/BgjZSomz6ePLSjfsegLzOK/3Ddd
ZaGLhxi89mewVL3FvjHrDyPwxiVQ7IltPXv0RHJ0y+gou+QO6fU2k1TrZbwrJjEuwHsiSu8fuuid
ymdPMAEQH08g5szOQT89jVZzTKzhlBjOzvZQwvz5A/zu/Vu2YdiA/y58w58vW6WR1FWWGNicCffK
paC0Ru+WafYXkb3++bVUcNsvX5bD7EhgjCcOUX4CNIi0M9nyVMpBl65NCjgEw+OrSCABuPI5Ldjh
WtoiiDjpNNbV97rmWSw8HcG9fzJGcnFqU/OWcyfu7YIHjFU0JaNIFXetLBYGNVg2GtTFZvLi5c1L
q+ruMcAyY+rJW1kG8TIbAPpx16DNrQfrG67kZFH04RFvJWMaQAZFvnZtf/fnT/67bxnXs+44useK
b35aazs59oVb4bxxRjxhlKfjXtSlwswhlsJg4//lqhq/gG/oIpnkm+kGS7tuf6Y5SkZIYTsg+hsr
ptOerT35A0eA0mo8xndgfnskPIGllSv3iHS+LVg56iF+TJL8SD+f66HJa5up/rJMO/8vD83v3hwh
i57UPUFaj/yEmrRQVgd14kRrN5/9xeWoM7YgiiO6KByXrsIGk+qfL4DiIH16TNkzedBdlw2P//n5
Nm+tBAmN7UbrKHEeOEkdahrnme+BLeuUfX1ZBtWR4vf6zy/7y3U3dILn6PsISn+TgeTPL2uWtOpb
j2npqDlbw6mOqBtJbQgPxYjM88+v9SspRL2WK3i4dJfv9tMCDEOEMVuUxWv24WMamogcFM3aTJrs
L5ul8Sv6Qychh/RFhDGwh/VPF9AxGuwtWhgzuUo3DnZ3ROFqX2v1JeTYL3S7vK3A4r50+vnJxtr1
l4/6m6+VJYv0Pu4ibnD56aNiLyz6nKHDutCTx2pia1ArpZD04gY+8p+/V+OXe4ccNFwjgnVcdWA9
8+eLGLtTLl3cQ+vSzF6HqcGkC3dYzMDN6c/U9sGY9G+IoWKQ3fHrzJBLwtBfOF38MU3+bS9VqNRu
cB9GvbsnWy3Y/PkNEj30+e7mGWfLBXwDb4ul9dM7HJoR6LtbsAmFDWrVmJTAIm20Vaan8ElIBQsU
LCCci6dWc4LrohjzpdWyaXk9UvTUQEXFqXaeSRpDl41YUaWP5SqHzGrnit6TMPaRSinDgauGZAjB
yGxE/keYmdlXO1264ar1e+MB7Vp2yT1TCWg9UWiNlA+ZykYbknraRUP9lKX8ijl37/0JWkog5bYw
mLNriWg57gTOYsgFb28A4GqXAcRGe2z3rkpoA7pnPDKZ2Tp4H1WGW0uYW9CS6ua2CA4jhsGRSnzz
S3trokilLUAcXDTF5W4ywv5YSu2YZYa565NNCpQeOyVpcnpLrlyNG492s1jX03RdB9OrVBl0wUQa
nW8mXxMTGWaQupvMtKadHg8dMUJER9ih4pAAB3YsfDBmar+FKvOuVul3icrBc1UiHndPTLgIKXkj
cXlcInfbjV2xLEosh12WDlujDBD4Kntu3+nzjbLuVlLMR3ATKPv1gjNzA71EEEpQDa52Y/UAsxVE
pBupOgpQy+vAafG1taey7wLAYu3Wlkxi68Idl6nPMG+q7dfJ7Kq1HZMGKNGPXGfGCB8WqduSdoGz
MALsCh74Hl1Pg80sEZaPBWWcXfc72lnTJphMgNxXQxQAZGmSfAd8/y5LmpsBUReNFDQjbv1KKN0j
lIZ0xYDvSVaIR5pqiDeWhiOiDcYH9q2VSYkx5/OHO1jEDZbjiylLa6nFzm3Ee88AErJPlSmSQhei
hx3q0zr206+DRt/FnZ5kQTvDj1/UiWEeBnpPpf/St7QtBE5bv8j2SV+sWPgeOyvxl76PCneGm4y/
yNhqZj1xhzMyAEOy8GtK65gD2bonWNDH3uAUBX02J7ktKeI3xJPgRRtvyYZDKNVPrwjSV/ByXLKh
MBzzmXqJw78Murt8cJ/R7WxNTen5kVR5+7pFrM9dKvbeAI4ioeUAl90ZAEggeymW9S4q6nhV1GLJ
xgUikOuJfd9CnjNUX5F9f2gEW3VQmcVU+ss8bD5sSswOkzEjbGw/Y8pXUFvhdh6sJ6Rg575a11rU
gqrwv3sJHAhbpEu/0W2G5sPV2I4aYUf2sYqvu1z/8Oq2wp5UPk42BzUrrN7i5BwVzTMyJfYPNY6f
4D+EAd5TtaYJbltsmHydlaakav430hyASvYMMQf3mxFUFjZ+kKSzpRfoRi6JSudBmoe56PKlNtPj
IheKvkqenaPgmLnNsNI52DQdwAi/oFUJseYta4NkKQoExlof7BOB5qjp/Wf6PRG3NfgMrBOc5gTO
p/SeHFFE0Pr0gqWY2yGKgNiGRog0a74pORKsRYSK224KBqJXcSaHQ+HFSNXoExJ7+XYpeTUsvwXx
OofecTp8hiROjPaZnL4FJGcKBHpS68hMnvrR6JCWENhSF8VdUb9UAp6soJIz5+lIbM0A12Td6FO6
rqpbpHLaBjc2CuoUSMWY4tazoaaXmschOUpHVE5Uo0FqroyxxPdCEqMc8nTV1XWrEHKLyXFfcTiT
iUQQKTtKdnD76DQph4DpcWPOAz5hLc7aRfzok2CyAtwCdmLIHiYLKpCcUD7kDo7aWKBRCV1ILyE3
OxzAcj3W3I9xGJ/1GjNgaNQYTVx9xeCf4B+nPxeqo8W7hKVrxgtLjh+B9gVP0IaxNX01RUyk4U7O
wSD3puIhl058BHHJre1MCXQ0zKEVDpkJSVFj1Y/93B4DDhvLLCWuYHvpwjYGnoYZl2qi56gmnO7d
6kaUP/1aok5jrHirmRgz2hAqE2PJFxuaESYNLrf8wBrKTWIzfm8w0YqZnqtnRE9dzlnbcHlAslGu
Ej7faJrn3Kk/cnEizMJbzYMEDeK6p15oySpzOD/qoJT6HIVI7wb6KothfHp4LqWqYUbUYYtx9O6x
l92Rwos4OGofcYf6C6d3ikWoiWQRKGli1T9mHjYdWaf1SjhkvahvrqTRbnjNA71LfKAzz04zQwZ1
fG1F3w4xBGxeMiZRM9ggynmY5QneyovfIDaV2aNoInud+bTUXURadvJaj0Q0WV24McchWW1btTBV
6ng8tA7xnOE/cwAtHa5a3fzHCGRzm5Hjcq6lh20YRXzQIYECN1DR5hbMMiynfEvLcK83dAmGYLit
B2oBIzc/Ls/a5X6Edkl3HkdJ05TbsONJTvL8rs/JjzHGgSw/QbRs46AAVO8IKFtI7Sk2TSWuZzd6
LgIirBAFbaybJIQrG8im2pDbu4nAF9DdHW3usZIAv3BFaWW4rb+JnFguwPqyKZsv/dtlSJEUybUz
U4V4GQtiFqDYKF26n141DSwHi9IOXjs/vh1SkwVqZiuqkptkEvddGZTQM3pjlZPZWTDJXfVWxN3H
mVNUITkYaD4zvOfIbtcRnphln0d3TYeD14pZCKw+gf1dPdoW5OKOu7WBFrXqun3tD+G6CCRln/8e
h9q4tUFZZQmqfitMXXxrj1qN1rcsaUW08VOQ0rXI7PQxzuNzLuHsow//moRXotBUuIz8KCxuItHZ
O4SauPGyCqj5YtJZyGXrQ+JNqe9a0zj7DUd2tvs9hcddjX3XN0JExgaTrJI1z5uxIXrYLQGq0OJG
LMrgocQJ1dlrw6axlc05UUj1gJMZWI2aMvKP3AVnqJcRHIfJBn35iqoadk4YV5ju9Xo7J+iRIofi
fmwQRhsuKAWDxdsjLCYw+73JO144nnYTdGm86auyXkZpQ7yKjxPX0G+gmcL7Ch34NcBUGnXnlnqz
FzC1EQoWbHJU0sABvsy2/x6qTtalgRTM+aPeUl9i+3jg+Hino3oMPFbUjOtQ+RaiUM1cW4P7pVVy
nTLz6aGjth0Z2ip2FE7pMH5OswjRaPoMuwPoSQixoNe9tcZELg8CAE5JUfEtu5iC4+4YaPXH2OnL
EOY7RA38T3qsv9MP+nbpR/E74mUNdLnKT+4UPXSh5y8rk7ab3znvhT5wYVpSD4VONl5UfqEU9IJT
NZXlqvZxmwhNvIGQOIMZPKDkRFiv+hVJZx7TqCXzLKJsrjPmg9NADDCP6eUW0nz5oTXtFgB+t269
9iuODn8hRxOLJsAIoVVPzjwcE/zYy8vmRuEJCDm32Bed5qoFTwFaz2sWlUg3Y9FTBuPmWKG5+uI7
6dpRZf/kWXhL9fDWaK1HLeHRau16Fde1DdzhBjvoxP5juys/jXEmoUS9zOmaGCBJgsO0LtiRZsd+
m4sYj5fxniCPWELheI+s68YDTwLqgcNFDP5JBvoibEHnb5pGZwLm59yhtWFffMrL2Ym/F9j68Psz
J6JwAFuPcMoaV4lt6acmigOg+p08RE6iFJF3UT/lx1ZEqFZ7yoHYmFMiEztWmco69+x0q4ZEiG2Q
GveZIao7Hgv/WgvZb0OXJxbpVbA1CmM8SY+uZY4reKM7bbixXVUQedN81dVsjOTYuctZd6JF42nX
hhHod5cfesZihuuTaV3AiaUhV25fGpm/1nVqmBREmhfmATAQlntZaEdA4AmQB/odzmzOC44gOJdp
hZ5QnxCIZY1kj0VleeIwsOFEHazSsHyezOHgx1gEcJjoG6eZxVHSNuQRS0h/767y2fAOYXVq2GxQ
6nhvVtSTG9+e87l5A+tabYg93qOWcem0cVuYg/Ni0Xx8HGffWo1u1u6ciFE5myinEiwBrq/fwOV4
x4ExsjKlEeE8Nl3eJjIPUd5Bm5EGx4bKCm5pmNv837an1GUM7hsJsVB6AkGpNJ/DoFjogLUCb9yO
bTyuPA6Nx8uPsZ5eqJvyLRSy4Z+/dfn79mgZCyN0sKIqJV3jm95RH5yjDs/rZLlkH2p2y9DVFFdW
LgTCPB23EgIhzsoneaKnRYi67KurkaWpCivceXgRgAyhsW/ablNWjFL7Coqm1uL2sWQyHqexfJjN
OjjVrX2XzUaxAxpLj4GZ2wGaNE6ByLvKTLu5BsO69WzAfsA8JLjo5r32w/na0736yDFkZd757V2U
W9WyYbq31SGEwK+U4dXlR6WUwGVr5CvhZahag44EbNzSmKycjWlECD7MsSX/KF9VjlufshhgYxoq
oSg6bkTI44vis2KX0cP8BisehycXkX9Ul8HOs+fh5JoqM649R71b3Xs6YmqkoICmIRGNnTjCjCKC
zrKe0I1HZqot6WOtHt3aRsMJQYJReBvCl1N7upHVSy/LsAWG0ZfY60lT9e+RzNHLleV34XXmQvM4
ns5OJVdeXs/rfGL58vFZAax87nwN2MQ0MTyJg+hkuLkKYQOkaFaxvpdFByoqk/19N7fu+tIe+Z9J
Zgs0hHv5+//+X38RLapZzB8mmRFu6lda+Z8Fi+qP/WuQaf0HA0JmjhxCKRhs1YD6V5K2+R+0nCzd
s+hwuv/8k38LFnXPhP8ukTQKm1ShHwWLkmao8PiT/MRS/V+ZZH6eKhCkbdKWcxGF06fzrE/N9bQC
OzvqNL4KIXeDM608PzjG4/xQ58VzMnpXYWjc/fAN/Wbs87kleHlJz8ACJyzmGfYn9nHT5z4b88xL
Gv1hDpKrOfXY8WqfA6bbAItiNdbJHzX8jz+/sKE+zI+NbPXKkv+o8HLbY2rzczOyr+JibMzexvga
UsvfZBo1GiLmpmSJz2fzC/4P6qgJv54jo4Nm+w9/fgefv22LxDaXcRE8fcPRaQD//AY0z/YwtToC
U3y78Zz+K+nNSmvi3gwAFWetOHRt8vzn1zR+bfhyhZmkWwS2c/ddKNk/ULDdMuMsU+ec59zmEI8Q
rGwL/HHzrC51qE7CcUVnRy/PoZjW6o1gtTvZjQMVYdz0kfIH6H8ZKRiqy/zjpeCbEMyLhTAcyU/z
06UINKzOGFXkKuq9dzdvTlT7hFGm/Us7nGB4COoF7cbtv3YAXhfWjEud3l5uGoCKSWP581f0y0xF
vRmXuHvGTATNKeHwj0EQVopdrzYLTjZwYkcsCE41X01mck7tYEm879WfX+6X+1B9eG5Ah/uRo5wp
Pr3e7CVhP0+RVGaeK4dYMxPfTud7izhpT57p7ajpgD9bK9Mzl9jETn95/V9HEEobpOuGMCxPWuLT
CKKxGocGBa9PyPqJjHhl5tzQDfmY9HKtZ6h0SXGKB32T1PnhL6+tLuznC+/Qcld6azXW+XTh5yjx
+srpJMdFGAuDvvZiSVd02ljtcDWoI0VS7OXASb8ND9Tjq3Isvo6tGf1lMmH/7kugs8xKylDL+GUy
oWcRpNcC47FdE8M6F+eZC15q7rVTV6e29BYj7pnKmE5Zl93PBtQPHhnQFO8FBdhc5ge7J7y3rZJv
E5xdfzK/eiOH9EZ7CjLrCiO2DRCCGeEM7CBx3A/ZAbAM3etWAuvt9JObh4+ak+67bFo600NH8nLE
uqv+WMkU3hgIffjLd//bj2ybTH0cYbLmq3/+w0pgB3oRDAkPnVWIXVbIu6p+S2AbMXFHGQvizeLk
K+KB+lf+ZeX7zdjLBAbPsN8imI7AlU/3XK05NJyJNF2ltg8S2F5OWb0Kk+4U8zj3CXZqC5WdMK6G
NLv9y+f+vO6r580FU8+gx3JMx/q07DpEKrdZ2uFnrIxT7lorVsBXu6uum/7eAXCcVd2W7+tyu/dz
/5fV5bePO2IlVjq16zjupw2PXAKnxL8jLstLUc3YjZ0bkQUf6q827w+ts4367BC46SnWw29//vTq
i/38wPGle2rvY5h6iaT84aLnM1FjYdVACLT1A4AtZ2mT8TTi0fvLmm7+bhlFzIFpx2VATf3y8+3F
Xu8WheRz0temkC4rKMCLHN/RPHTPeWXsp7jmL3Y8Gu8neoQnBgNQwsyN2ZF7XICKl4VxGufgbspO
dGGe3Zk8yEGLRvz44e3cE5YepBujtw/SLzf2aG///F39JgWDsb9DaKKg+LIM99PM2SvDEoIamTdV
lJ6CqTzQ/DvYDGI4Zg9LXnzlmvmux3fMxAdfrkMnKsq+CmsXdPVpiJq109OLaKz08mx7XGgNekOS
PXktOYbj8KXzfIjW/pUs8736iKNuvv/lQ/zmdpeGwcBVUXP4LJ+uA0gCWxY+cw9WtWNijDdqmcdg
ex82OSfw9hbv+CkIi02v08yteBMsg19cbX7Um3AFuHkLvZb4YThL5aYovcPcx49NYt39+X3+ZjbM
HSkMZHzSQswgPr3PgdFUStNMgK0nPIFB5BC+FG5/qgOBjK0Ai4SuYUL4TdfnCUnKKZx0MjS7RSrm
1zb6yDqQ3K4GBdv90Fmg//z2flOr8bzYjk2ZSvS3qSqYH56bqsimCF+voGyydsDGTvjwj+qLiphj
LO1avsp8/tuupIxIn59WyW2HrtBSpdHnCrGUrp6lFRWi2XRnrG0Hy37Ek/+gbp3aIH6v2HamuBmZ
FGRsN7Ktz5IC4s8f3VDf/Kc1A6cUq7SNMI0E0U8rFsgw6Dg+j4FHC7Bq7/kXjwyuUDZn44PVs5DF
11oAey2yhjt1Jyc1Dem/vInfLFzStHU0SzjzLYxbP18Ap6yF0MdQrlzRHLgI2GopUVz9trSdpySy
NtJMD1Pb3HXxWyHDZ9+vHu3+K4NZ1NbWX94NktPffSfcDR5Xhf/qn94OAC2nQRREqKq/KZJoZqJO
dxhFfhr4IBwMZcua0eCXycYo+mczDsma8tKPrsT+GDC0MGFvYJsn7sGM6ftmHHFaHVIeMannXq/f
4hYUJ3+htzlHrnZl+fUx9YevWdG9MdiI8Pn3qyAsHwMLBHcp873dDBuvQygHj/ebKmF8zyKMuby1
Z/+bU9SPujltNWv4FoUClwsjy4IcpaA9mzM+hfBe2oryPS2GqATXBGxHGl/VFpmI4paVeCe67qB+
tRMWV0YkGF4x9/dsUlVDej4d+DSIb915ZhSM2ZkWX8ktUiCvWXrozxcAlHW9va6TdWo1jxYwtQUD
jfe2yu4LEeEj8de55kEfjlYhlCjEj4NGP78uzzJUK205PeQgMqrSThdVsm96PDoAxmerQO40E9OW
AZBkxtG8XRY6JBBVx+Jb6tiCkQhDgQ+pIo1VP8agl4Enazn6cBIKH6vUeXa05A0O3405HrIgwaDt
n2kpvQ0GCOeE+nfSimv3cpGM1OaIdJ+0ekvsdNItah2KuRbmt1F3pJd3nbX0drMq5XkcaZKZZshM
btoNhXluTfmVR+9elXZd038r1L/qtM95R+u+mZEkmhkM+Z6Jb5g3VN6G9tFN7soejB10eJqwdf6Q
inCPRIFBJUaLpVR23jj+Qmhkm/a8sFMytiJRT4uYfweOvij0vWeqHHbWfVs4exfNpJYWt0gQvo/D
cMv2dT26R2mOX5jJvbadQi+N5i5Jhk3bRl9b9Ynrwv9AbrC1Yu09svV1mOgBlgsHRJADUiItj3oQ
HBsMCr4GNiZYT7j9kXPc4O+PMHdQTuKw/rCDne3DMUrie4d4jVK2VzOAp9axFjQ+110vr72+OXMu
lasSvRSqU61lJMhk3q5oW0cPdZ8BXAsjEgEGhCpggU2vOV9ewKMhtgxd/VAFWbewC+7QAFd/Dn+w
d+48BLSEe2h3YpqfZy9axfwmVdGT4LPA27wnUcNMvXTZwRnvGU3FoQnebkbeI9eBUZ6RBtFzm9j5
y3i8DmK57cLk1s2jqyy7rmiQlDPN5lIFIdenJOb6hLqSgkiSTjlM5JFzwjNy8NIUTRGvO9rxmd7A
XZ4Zr+qCJVa0j1kiMlJWOpektz4en72YkWjuMXxOMu7fXpBzqyHOQkvkztqaoVexkCQbh0yzhpYY
HkgRC3zhsEcysAe0UtqxuKnu2+Sk6xQuEccVH5AGUAxna4Ka4M41FiRtB8s5TBK4E/MqnUjMAKsx
bsM3UaaPly9XCzmVVk+IhSDYMP1cRaA/RCnWZoexx0Zbgtz72JXj3nF6mgnuR9/6O0/Fy0UMguy2
2KlaP8u811w5wXSGMaEHIxhEQB3Zm5x0kcCvu5VnjxCUQX66/h1+oS9tWR+n23Zmsu7X1lZ9WzM0
B+xPB80KinUxdgywm11iac9QwYk059pZKZYxgpJYIXSG6K99zvpbJdpt6rtbvWNSWUJgcBEiLBz1
kHrAKRCv7qv+NJOhtLCdfzbZjB1eV2ijSZyEFR3tKVxGcb81ErKsg+HUWvE+8NPvuOrvPTd5FPW3
STM2es1pbmzPQWQ8Dy2cncpR1MOFa4+HKCOvJ6I/z3q/TdVG1uTta0ph1pf0hMf5bBtiXgAqH9fM
PpaFZX73Q+dKssQFKNGZsfYvpCiSPdKvrW5nAyxbVMP0DoICuX1D6sOsBavSqlVMia+03OVzy7gq
YyyFRuxmbth+Uilu/KjlK0+/O6Z1o96l6/nvxjgdVO9rbjJk+jQC9FRl3ubYK+cQHru/lZzQ51rc
qXYgvbvXIcPImVe7kuvVTYTTTNDARiYn5heXX2z2/bGdy32t2Zu5qm/H0LlBz7KKNA66qjqebHh1
jXwCh3Dtp/I6rscPupDYC3P7JAJmuF2y91ivXO4pZDFPsmZKkUakZ0mkJc6V2hkMkqxqoX2o5llv
6/xh3mFcf80q9zYyo8PYj2eXBtcomExyaGE0XzRffM3f9u5wwJb87XJ+x3DwsSUyaHNVIHNGo1c+
52F4e7nqrCslhiZTokeTFfJM79xN+E8xGCl6q3/f1kShCC9OVnMS7o2u+0I4qrMQcTUuEiPcZWjW
1aWeOsCGqVG9OtkeLE64KDnm0fEswDaKHsdc+OHM9Ydquw6lcx9sVbUn9fQ5j+33ROvfx8kjMDH4
VrfyjvIAqwfNk1izdtKKXi+3s8jkXUNJD1OlWhQdoujLnRNVCMsAdb6zBepGR4gSj2g05gAACSsr
x/C2mxFM+Vr2HMvpLvUQqYlYoi03xzswHku9Q+Ghuh6N2vOagM4lu5Rfsgv+c2hjkFy4ZyYVT/WQ
fMhc2zkiwknRzUq4cZARaQFOvEHmd3kic5YydS9Z5cBguQtfaxnsWjdZuXNEAIt6Mwnvb0F2yFqX
VE/q0iaVxvhcS69LtTeoE1NPHaqztjnxvSCGIuWhzVqKj7B0nkWnYTZTnaTqqVYlgB7UX2fpPk3q
MQB5LdOJrtr3Tsz/h70zaY4b2bL0f+k90gB3jGbdtQggBkYEg4MkUtQGRk2Y5xm/vj9n5ntPovSk
yq5VWXUuwsTMpBCBABx+7z3nO29fDpgW5r2XG5/6zLqo8uJlp4KllUyg2Lxv+udR3bsDV2y7VOh1
yRslWBAeFQlZG1UXZes1z7ePartEIAHrWHwN4KmE3Bt/tWN3L5b1M5btS//yUFQ7lzC+iRf5nJHd
qtWfk2jaqluSqu5rNaVH04sQCBwpTs4yi9GeEjqwHOOhv8oc+xxKfJi5DorZI8UJfvVndR7dkqvJ
AbM3EwzjC5OnSTHqn0fbIjIvNRkdlh+8IgPrQ+wfsNctPYHtooJDX04cTkGX/cL8ZmhAJOXd0wz6
1Ne79YZuJTKwaj3HSf9RrUC1sWzRUiMXHm56rzg/F1icBoK985aFoLNvPCDpM3XcNiymt25RccZT
47EB0DuxjZsrZEsJUwBq+fASSFJvbFoBsnF8dYkjIU3d6l2XsGZaQ3quI2gmrcYQ30u2UyzuLITv
/sv2T8bdMWI4P/sgpj46VI8zOy7HGw+IYA8LDpdNNjL5Z7zWpMBN9PQmVpc+xuS7bEggj9CKUL9a
8fydFsOX2vQ0MItBMzA8tYQeSwOMFJCd0Aj36s08Rk78Fb4D91Rdfi3Rzw3T23DRC59L+LE1Ysb3
3O+qVjVW4xZN/lMaujF3IP3dxTlrEVVuspsi63o05GdVREr12WYCbZoJWhQg8lZFhV8tec0eqXiX
TCESBo9FnVBCjXSx1Fx8y53+0vj//0Hff3rQp7rg/37Qd6yiL+Pzj3M+9Vt/zfmcP3AJeB4ZDAgP
BKOtf875rD8c3EWEwkpmP0xgKPr/Medz/wAX4uL5clWPgaHYt3M+mg+M5uiaKtsFI8D/+N+AYqIv
1e2ftfqfdJl//fyt14o+5w/1q8vbk0Kqjjd2hlc1fdX3C0+9MtniPtC3bY9nZx4GAJq3jXVtZll+
XlbvwORlPqCl8zbRUt6gf4pv9Bm29Qw/6DSn+simR8AGIPFh686IF1Fn3ry8yCjWFdMKQcPaxpjP
QXVKcio2lluRuSIWP0sItdbXydhVFc+/AYvelqbKA+BmFt1Ywtr2Jrbok40ne+rh1WqAlnc5AusT
Na918BrrQ4Yo/tz0+0qUtyJ9P03YsbmhvVNtUR2sAn5D7XX7Ngktf0j1ZJe58H2rpbZx9olhXw0t
/mmXB4rdGIWfVefRRDjUC1SqZgd+JBHXdmXzb+WtY8yPZoZoKdG/UvB8qlfjrVvNX9XPmWfc01Dt
nfaTXTEmykt2OjlRbqO77M16v5rOyCzfELt61a1L2JodPnNBC6mfjouWkL/ssbpIHEJM71OkKFi0
dgmfwo+SqyFetEOoyp2qvlQemrXFSuw9z6OYZweqKVpDGn29Xrutaokpa2gvXj1W141B3hnd7hPx
hflbM/eyt0ZoncNibE+WpZgJDoGQNLbOSYlK0TWR/JM6CxFboKbsZOiPNbxQtA3nBGFDiucSP1sP
RjGbH0TfWsFQROh9nYktToXqDJnnsi1781yuzdF0q9u+barrtcojv3HZFXVSnrN+eIbKQWlCdTqe
NdkM6BrCAv2+d7BUH6tphw3beuc0Fy5imB6NlO5oRKXExZXWgPe0SX/ypzLbZdGsbxOH3aIYt0mj
leg3Q0BXTvsUSrGLC3lPdAAzzGnCgZqz4NJ2eZjtCCSY2likbUecKai9GZ0zvb2K4MOSPkpH6nqw
ArtKYhRj07rw7YER8PWyPoqoE4Fjsp1v+vkWRjS4TeUaN5V/XGIkZ+TxCZpAe9aUx3x9sZsXynnu
kD5bKrt806Vr4M01DYhS7+6E8qybyGtM5WIX2NlN5WtPlMO9aZgEJfJdpbzvLib4SrnhB5uG/SDI
SYy8cNxqgxUC16CNImWdBzWmeuSPSb1b89a8Cx2HwZ5unF9+Sh9cq5XnPkVcV/YztlsarzsaPu55
1nuxkUQ12BHpzSv+eUx+RnaoVnsMMo1MGJMdmbOCyjT00gsWTHpBuCDd0i3Yh7EwTsQ+mUcnshOf
F3drubQmBYFdG4gKYOAWcvQoy6DyZZPA7hx9YYt1h0rQIKiclWTRWva7qWtupiGis5TULomZVhwA
DlmOksDUPeRqRGdD+l40FnRa9aKrl3kybqrEA4CmI9fD4wl/2qLqi0c79gu7i4iAZdtvSnFhBDRu
6kVDkTPZWzGN+clUL9NA0HkVIcUc8FEu7oMOOTgYEJZywuHCjoD16vxLOC9gOtULi9mVPqPvEn15
azW9RaxaebBSucMUIg+oNm9b5M0+qgtIkk0/3XECr1ovde7n5VOIKLNexpPmRXil49uaZhmeXvOL
JoS7m2Fasfue6k17KW0qDxI7ApG03R6qP2F0IZP7HJEvijoxxxWhbs2TaWSYRfSVuISevXva5jAF
W0yb7WI751QrvxTFMiOtH6Kz4S6Pbj7zf3XLchdJ1nZrWZ5WdMLVCO84Xw9FURBctGRXBjOOo7ku
9vHlTzqWwz//xEfeluYSnYa8iS9tp8cXvgMuSusIX906Ma2pdvqYKPYVWEEQj2bpunfxQstJTPPR
KYeZ1l4fAXWmvaWjBdnp3Gx1n5u+1YPv89zKebM0kzh1iN/IOudHo52TPzu6f2vHc518AmNbfe3/
hwLZ2Ij8+y3P+fm5/KI9JO3wk20Pv/nXtseG04C3j5mFzh4GW+o32x4Xty4bIkY82KQZsPxj1+P9
YbNNUkNCbIjsfZhg/QvTgOaJaaVrGXgj/kvaJgJMHfWGmHxCY2OS8P0AQYc7W1hTWm5RCD5P9ImW
rr4lBeQrSxGt6MT9kFXl1Ten6K9917f7rB+nRhzTQdegK+Oqpb/aZTFoTmbH4JiRXdGtbkjgXcLz
qOhlRr5mm7oaD0nyu6OaPyIYgIiDpACU4VoMbRCFfTetivQmLs0wJ/M0pS8Yomc89o08ZcPIiECt
17Naua2y90DyNCRjsKznan3HETcGReJlB8gSFGbpuG4pEc9GM4sNh3LZ0dj5rlDPjU49QcDFyvP4
voQHcRfxx1DmxfXLTzFc850xgxJ2zCEHthAmgdMrKqzLE4vladggfhj8fG7pHZcgmhz3NrGNU7Va
SJv1TF6s5FzHSxN0GDWvNIgxmkLHVOwadt48XxM3mEJHBzCzpuTa5TlqcLTm4Gdm2ZJrM1h3JJTv
ikWae6enw24ocA1rq7ORkXcpmVLx/sHbDOwE2lHEfMzybYjrfFdFNHYUFAfGvu0vcHIkvBw4WM4x
bTo/0kDp6Aqq0yu8jq1AO71C7kwv7B0gPIMeObtQgXkyhejppFfse/WZXl5QAWvbGs6OX2s8n6H8
5Ar3k8D90RQAaI0trtOeuRawCoUIiqLpPLY9urQx6a4zhBVsi2hQyTl8NynqrJOYikqUXDkKQBRP
oIgmmEQWaCK1J2bQ1DDAUaZKTJ269YQb4xHY4BPskGajm4T5liNOgGhtIErQb3CBIdGkXs6tAiSt
s4tbIHG9MxtzZgFglHoFVOJgoJVATEAeX6d9JrCyJArB1CkYUyRCP9G2XU5KsNZuoe02sJOJSV7z
6zIeiZpCvO6InRPXN3meaQpW+pDbZnXl0RWTxXyxicbY2EkO/ym7S4CQn6P9wgSZuFPsRB6mkXS4
CouuPUAc2YRe6+w7pnEbm5w6HJLs5PkIu2oiZVJmZRV0yiWkmdqhTyIyPngK5W1jbjQg05FpQcvA
jOPnRGZmjkmvtJFXnWPhpnHEQ7rm93bK6MZahp3REhdaEyiQ9t1GCXBHiXltlqTu9mw0ZzAM2zGk
hvAujfHeWwmSXlPwSkWBSTOctC1E+XBrLK36zB+iERuLUxNstdjTsok6uGKNo1kHI+XBOg8m1DLH
OZvuZCsTym3VjvZuabODplmfswn3kzej9W0R4O9HgTyCkcxlGYpkXyQMqSRSezZA1mM/lNYhHsNp
P6/VJULxv1+y7L5t6PSXGobmDISSqHfLZGK5jegurDgSTTOHgS3DTxiCsTmz3m16k7zngU7G2BrX
cUimVnWd6GV+NsMPSViaR6Abzy4ZtxvAwbI3lwNLshfMjBPbIgBXwFcfWfS6oq+YCjClEaTrZcmn
CIPfNtSBOTgDQshaBLpjA9Fiz8JqvV4ldKUoI1wwZiU5TgNDVjZ77jbRYjpka4dKAZ18Mjzg3V+3
zag9pBloXb3zyNBwZXuszLXbtQQ6rG0L3K5iXjQ4SPE1XREr3Y7nQN6WfuQxH4lnzLxrVuKi0d/r
xduhSkq/haeySbVh8THS7qFfevtCkhQEry2KqFoswqu3o0fYOH5eqYy9o7L4TldTt5AuZjcLZOZs
ZBgYPS3KFrwqgzDax5gRbHrTRpiHoVmQJ6UMxWBy1otUJuNZYDee8R1jtl33AI7JOlSm5B53MsEs
KNGX/roy23saV8W2V1bmBU+zUObmmkX9NlWGZwRXGyJNSdVVZuha2aIt/NEkOKy3qbJM68o8PSob
da0M1Qmg5cBJ5JtaZu9N2YFnJhvTT2cqkCbMjN1EC3bDI/cZFzphulggrnRlJk0SAtUioiCXqPOC
onNZw3HkYaKxHt0urDeh1Vqb0cAilVtNfdHcWO50exR+aCU3fLFo4ZMkDSL8V4PnPRbtMnJPQoae
67fYAYlh8joGFUP7oWqkd+2gkvB7O+tPXmtsLf3KdWR26fqiwFAUdZsEtzP+Hzq9hiSYkf/9Eq6W
vjWX3NhPRksedzhglRqjdV9bJHcQilbc2zmOBMUuBSB81dlMiLJClA/rTEXErFevtOlRR0C09Yhb
3g8nqwj1m9rCtS507RPqmfzYiOFBn4ed1WmCPHUzB2dMOGaT2xoYcecy5vUdkgrzTovmYIxJmvV6
eaNT95zFP18iJ38vGFYTIdTYe1NVQp6qiSxVHXFVjrvB1Ug09jDcNIRBbSxVT0UUVoICq5hYrKSq
uYSqvhZVhxmqIsOHU/u2qtJeNj1/ayv9n+CdPSbQ6798Tp5/udv+bwo8Y6P3m630j7topav5axdt
/gHH7N/QzgxsAK6CFEsoOEop/a9tNF1GQ8ljEODAZ7G/3UZb6NTYiaImQlklzb/TPGTb/UoPpKNR
JDjAFTz8lGTr+91lLNamzgXO43YlBLRxore45d6RErRbi1hxb568RcIeS8x1m69ANlOWZgzRb5ze
1CBSkf9RWxDejZDpbSO/yhm2Z9voO40bBPoxk14JEqAg333WvbPT4/D65nz/ZF/+M/2pq0OLw3Mg
DEnR8f1HcDsNI75XO0Fht2Tk6fJqHO3nl8lhrImnBOLmMJhX9mz6mcXW4teHpwhC1bFE1A+f/8//
UsRpihyJzwO5hW3ZLwCwb8RkE23hfJ3AF7lkytiVfDssdmA4baDwZYTJxswYNHGjO85vDvwTnT0H
pv+kU4yYvH7/sY2sXG29DpH82tGN4RVgjDz58dcf7mdiflwNDn4UpuSe8frywB1c1WEPGrYu0tuR
8eRY2VtHW992mlxJqWFLV/RjiOCjeUO0j8vkB6Jznz8XLhKivEbE8pt39OIf+OGEI0PlkjV0UH3q
C/nmhOOfYvI1peCw5CWPkDxHFcmbg+3dd8iPVj09FG7yyXKTZO/Smw2GtT5mcQn5WhQbr8qNTRXC
si8M5rlFuz45HdVE6iUPloC2J5qvoy1vhhkwRZzBbqCH67Zr4Ogr+3ueDxyc5NWZsEYtXvwxuzPZ
LKHaKS2/DUmk48/e+Dj2RLNG0Ts3B9eiEfDWmnHli2R9k2mA66xSBYoOE3nS+XIuOkI/iIQEomFm
vkaHF5WOL2fc/WMNa4r0DuRHdneI5vKtWIt3FZ4HaAj9c9qdsN1CMxL6fMqyKMX2i21uJojCqXrL
n0dyHhqbYTSFA1PT+D2q9iexGk9W5L6bMZ/R/7trbOTx+vBcpnSmkkVFfLhp5c+p0QTpYj8NdfIe
Lyw0gUheQu4EgjFc6c+9cbOGuN/LBvxsR1448XNHbZKtX6QzxWAXL2QGoY3out5XkiTbKIrDizRq
QI4f5ASbJAW7NXe2NN8S+GlnQ/to2DxjBX5JGYICqTDvFh7B6wDQ7156/6RGTFjsEG5VGpvKO6mP
OH77BRWuN3w2NVnt+uHw68vuh2WSuxzZJPc5zRDDcl41HBy5NMRVxA5g6+T9VALtcDHO6uZq+r8+
EAv7D8sJQmWbRwYeMKEsZd9e3WnCxoPIIydo+VLcsYpIqbdOhot1gAvk18f6mRgUMSotHBTd9GqE
+P5gk+PpYdlXTmDmYXxKopsQqRsg4Jl4WO71NSLcaf6ceM19haKnEwrcF5Oj/Ou38WNjBTwXhTrn
VfWHrFeNlYg7ulnBKAQKrqbUZOAhHsOG9L8ceh3DtUfM5s1v1pGfnWfMSY7FA0PpgF+d51h2Y97G
3ouS+kYpJF/Wsqls2atRFvz6E/5M+4sPj+MxDoZIZb9as4qEJKQG6nHQWMNVDR6UOJvuqRuLdN+Z
VGJOLy2a2MNj3CU7vfKavfI066nL2Lj7jUdInc7X6yePLTw6QmLRk6+e+DwsuUMRIQXs0Q9xqkF0
QDmSLc3T7PClQxb6+ptP/7Mv+NsjKlX7Nyv20iRmy2GdIG0cgqyJ8qNuRn+MmG9E8Vh2hK1lzRIF
xmTdaFrzQR/om2iBioHE+DH4taXP1JEUd7bCp1Cn//od/uxiwLCFsp4nCg/xV4/SEblCLyZOSR7r
D10f3WsJifLqYiCJPvrNHf6zpcSTumPoFt08/eVa+eZsVHo4c5dBo+6q+llp66gzL4wzz7/+TD85
DEpm4HpsIdngma9OepVmadR2LgsJYi0l5s6tZfciU/l/OQ6QUwOLKf+8upzKehS4tD1WRhb4si8+
hn0PdwFL1K+P8xOvDcewHYiBunJ56q8+kI2UP1pjNldMwGpANfptwTA0+TjI07x+dtvxqhTpOWmQ
q+lojH999B/P5vcHf7VSygkfU1dw8LYoH0O7vDVqZ9MhoPr1YV4cm9/fnN8f59WyNBVLk3cMeALO
6SFvicSJkyuCp6708N5rw0MpjbvJ+ehg7ey6cF833TEkBJnaAnic+ZuH3k/8pWypdWUxdZWl8HXi
yRI2TlEPE4ukVp5dm3Gpw0yoaXeLREemUEbeeuvyTrUOyW2y8RoR5DPBSrLZ6ejnGSHsf32C0Eb9
sHyhsjBYudUXjt/21b1KHMnY0wtgMRn6N6ZReTc5pTqpmGnt66MzbY3kovE+z1qPrMAjF7VJtZ1N
cvbZrtfhPDXN4HOzWwcMQKwq4PAfvXwSm7xJ9GthTeFRyZBMaXaf8QwHWlhf6WkVaCR6bpCa98h5
Vu/OK4bmQCPO8ZFeR/u4GZZghphzIEi0dhftZuxgI4cV28bFAm6GEvUzYWBE3toM9TNHn1XIpMK4
pgmD5vJqaICQYJoTaeNSq+Tp2Z2a1NcGBroz0K5tVEtC2cYU9bBcEr8igvs6zFJ4Q6QDHtrUxO1r
6RUofXGI3c69l/upzUBjtaa3yzTqriJePus6KuubNBfblqB4rHns0dLJQ/tVZNlhXRAaMuSGvJQO
0a6xWtdPZDsx0ZtBJzvWFQkHycmbyeFt4i7QRHVcrDg8wqZu6WYYwEbyDvSevd6GwgJSmMtrTWs9
HzNwHthFd1ntOQ6MXCbk1wwtHtH1K/yya0JQnTP93gNbYJLeQc3vDRvoHlT695A3IDkzSrjXUhiT
3UCn1bI+rDImIC5qsWiuVYLwbOLeyI/JNMZbTXFAVoAg8dQ+kXITkXal7wxtqa9r6AwI+VbjnYm+
9bq20mijFTbSXcUbwVuZnRwQJINikYQvVBLFJzF0yDCKWAIcbbla2FRvI3KjN4YimwgFOnl56cGe
6Ip/4uiQUEbFRBkVHYXZOVyQqYx3rejRDLSEVsRVO193FkPyRDFWogTayqi4K2QTNvcxKJZeMVkm
RWdJFaclB9hC8k5+rInK2AyK5pIqrsso7lPFeXEV8aVX7JdcUWDY+9CHAgzTKUIM+CHH1zpYGszJ
gTB7H1uTXv9s6Od8So1NYnYLW3ZfIgnYkB12bqG/Aboksy4mwhIazv2MzLvUE4y7dSs3Wu1cyAlj
v5glsO5yfQ0GGvGmEUNHGYjn0G9ghMQUWkO49eYyYA6zbGPvrawQzRsYIsWAGFuPx/3kfdGsFDHt
SfeqN3XiZ+m9iTAXvpiLpKhpH2jMvknNkHplbYjPlKkIZvOCrtqg4jROLtZPACwx1SjlQpx3M7dl
BxI9x+nt0HwsCfHD4VGjBKzhEiQz7A5mQQTGbMeRgVNZhSPyVFwWA2IXy5lvq0K+yUlC3eeIoJ3G
IyuuvbIwXB7SmlreHBcLCQ8AlkwUCCdSYW7TsnnbkK7xUiKBYn2MdSCwGDlyNOknOyFzjRh3MgAR
FYkiB3IkL5EKlRgzwF8hbVOrCW/M0u58QzmKRho2G+i2j6h+8dBU/H58V4mFNnZ1RtZDzE7cgVtz
k24DQDsMxsgkximH7biG5hiY7bnUinoLx7oM5I3QpuGQaA7t6fEtSLEmpAW/tstjP+bhFpAUA7S2
PlDctEEld7Vm30wCqzIZMMTr5toHkwiSnC3AVpUjZMvCSEVZ09fWh5w3x2qfaIGs3TmYkd4g4Mk2
CxEAQQO/r1imgrHh1hJs3lqHuCitIwfR8NrrXLs3a+2sZ1CiSLaLdgXLzgZnXCBiMKw0R88I2r+2
Jat1LJiygG2e9y8jIGHMpzWyn5EGz5QlZZ9+LBoxU0qmGP3d3SoxXDhpXOMc4d1aBnxjsEp6Rboz
vtS9hyiBAQggF0teZVguji9KZsYlTL1KQayp2XyJkxElLYC0l1lOf8x7AlZ7BmNBa9XnqEJ18fJm
XEK7q1Bbtp7SO+cWhE/Wyb2nalu7AoFgytT2RdNudZLElZWoAMvYu75F3mjvRe9RyR2qgaZR0gBX
lEkjED1PBLmUHxd3bvxGuZ9M895tZbxxsug9XlvSZJlpioE9XgxCXdhQrJoqgbRfQkSLc3vTtpR0
WYHuIweF8eK4tfATAC67iJyI2Woik5YmJHA0cjQ3kfICqZ1vQUpuQO04b7U4REDUNB+zPju4BfBL
vXqOIifbl/hH8iSrt5FXc5mt1xliPr/ySLWMouimMyiPzZn8aAJgMmBCfpotj2VrP0DsOa8t48ku
P5WUPS/cJ4CNUJMVdopTVzV0P0S93pDy6qFL25W6uK5y+mq16t6YqkhrExyk7TSe26h7Ny1LHIhZ
zJsx7LkxCCtLTUDyPTwvlju4djZkwxyBW5LB7AIeSfzoCpDOS+ixm71CYSGtN/H49QuN0Dry4e9C
XPww5gofB+YWLBQrJvvq09LE4VWaZrfEWh9LR2UFn5AeEIY0seokQj4Ug4kHziOidKyz84w6Wqdt
sIm7dFtEbJYslJpVAixyycyPZAQhWiT+2xdVd+kqXQGDosDE9AbqP3/fiWz2ETSxr3b2c8WNVST9
VzxM1E0lvSNN6844drigVWvJW666NDvhXmZS2bECZQyLN03/1Nvj14Wo2eCl1rVRL6FkKPwSBdCm
tQ3k02quiip82yH88DtXezNoPfFy997I/DMdDWLQSxshAGd5cNrIT8xDSR5q4qAJTK0x8nXx/HJa
61GC85paRjOcbYHQOtXSO6S0DGDVQbKCqX6GgCdI9TDekYb5NMIsNOT6EVn1VVPMNcrB4iESa6ua
V2FgxEfeMSEwqB5WDAtyHqBhprdO3h96K3xAF3tnoe7shTzL5lLG9k6G9bM5s8EBg4d6ewEsanPX
hsu+CHmUjbN8M7Yp1FtZPWf1csvYMgX3DJXEi9P9UK439twiVMOKmFgSLqB3mbFlmewCjOGtTB2+
4PW26qFKsfGdx+TE13euBdQocz30Y+tHep0Gg0F2dGwSkbqE630ZrSgzhttERG/KtDlC3rdwUvHQ
rYHbRXp8LSv32k7jPd3ds9pBD+24neXywck+iTS56z33kAlGe4QgAwW+jLV3rfpEWU4H0h5P0bwe
dQJdF0Sy2qVWuLUc/lbxUEz9RiT6eY3MM6z3jUcAfVfnN4zF8RAUV/Xo3s8xebFW5pcqmGS0vzoD
iaEO/MBifDsSY21ExaPj5Twkkv1oDbckGY3dmyY2zrqZXNLOKDZaRbPmpftPMta7YnTxt+TH1NT2
LqtxMhpngShfM1jwZHxt9+G+yZvd4hq3YTddo0rdOug29lPTvunL7I6R18ZVSL+KSX7Zfiqm9WqY
XALop2lrCu2Bc/xIR/pYuOsdqkl7E0mbvMN556xYr1wjvaFSOrSefY5N7V3OUsguKyDSiGjbLVu+
2UeW+XbhJC+LAEOYfF5n7vtBrDz7ypFRYjxHpH81hyh7n9OvPVmiLK+Z2rh/1lt/a9j2P123RlX/
74dtt89tOfw4bFOUnb+GbdYfUqcu9AT4HbAcKsPzLyKX/APPv5KrQcj/U3P/z2Gbi4hfKBG/bXj4
XhUk6B+aNecPNGvMGSRYJ1ql3t8atv04KuLgFI6uiVLfZPL3fR8sqig4dI3iHhojkqZ0Ya4LIZ79
FXJtqqzbZWonBEoMGF6eVN+cqp/NyVSD5FVvARQJiCzDYraov3SDv2k8oTGayBLhQeiYxTuZJyzs
dfiwzKXAJsuTnNPwVNSJopQHVAT4Conz+k3z6ycYDgWsMpl40uzl5VWzFymVucBypnxf10D3SClr
H1qFA0amMSG6KDI90OAiuuDLRc3TU/tsmzQEP07x15rHpcB7UISNr7dPnvHeGViuqMuhHvlRKPxG
ki7vxOiYq6Bg/vjrM/jj9/f9e3/1/U2O2dQRZVSQ41VL3C2irw0RhZjG73hUefKR1NffNITUX/n9
d/b9IV81jm1wojYqPCdgy9qHH00mQtZ1Bb88z04SEcavP+CPfdDvjma/6uW5M4j/Hp9jsCbvauNe
hXXm1Rsy1n/zqYT6i378WASxQGszDEbZ398JQ2svTAu5CqwBM1TxvoDcXceWL9Mni6AFnC5kW38c
zFtnQD9MsytsbahRdSCHa0q5DU4LdiynSDt5/W86fT99b0STOdyqLAs/zBeXRZuMJWZTJyP3CpXG
9RrHyQ7ib79hevEgEBRRNU8MD9nChBGl8zCj3W7MsCZ39GQY1J49Cpqw0BfyUxj0rXVHDKCyH+J0
+PU39rNLEqAIowVJcAyDo+9PJAkTbPZHZt9LiEAqElvkvAiblqelbzZhI55b+MCjm2//9mFtxs6q
FSto/L6G6SBcFy2+XlBfEc/0wvFuyiiLfeJCbscme4eq+GxVNFis35GIfvJ5OTDbRNvxkP1ary6c
ZOoZJsbCfmmem26U0ICJPxcMEqEuUIy49n2LlcIfkHr+5qKV4seLFskxUdKMiwQHf7V0dRkaaUcw
xKkTPA1rbV1aQ1L/5xhmhtrbwxCq94VZP5Y525QZZardfer6D86QGczT4reRWZJwFrLpRAo6RVRb
Cd3CdabYBt2FR3aG5fSidExDj0YeVgi0/xQNtgc8sTaGwGi9w1ilx4WxbDDm7vCb7/XH2RDLCXcX
fXbOr/2a84TPoZnIZGa2Tufj5dRaaznRwriNjcMCtHr3m+voJwIDHoeWBFphWYwgX5OCQmIlcvIy
nKBrMio9OU4bTYZ4vctO3XzB2mfvIRsUUABw9ghkSNtS8gwDjeCHclJs7HjYG2Pr7ahsXMXdO1oz
NdGQD/muLWggTKOxky6XSFfSAqOxXGyF093mNdzXQUbPGsbzXSeKYls6h9LFAlpM6ccwDHHwWs0T
TZGDVYriyBhe5cxHJB1kJW7bUw4/0MScsWndNAwqMZPTLSDIx9keI1eQFvRrWyS5cdRH+1QqubRt
8SWaasJOtlsKViN1nRaoduMvzdCcGh2YeZkdubuaLYbvh8xBxzhoWbTXbIKSpRud3CXN/Cldm3s3
sh2s/O2XaVrY4VrEykygc+PI3WRLtw2zAYSHQ480mTvOWqUxdZyx69DejnqwC92SNEfXy97rNAE2
YulbWkbSvUpCmsyEwMjAdNYxCAFVXMKhvted5mYa6jstJKXPGmcEP9pF1NE7VMbZsajb7EyK69DR
ZY/GZNhlJh3rxBt6EoD4kPoOj5WJO6092X1P90ygUABKqVOgmh8Ks8S0U1207E4utAoKi/9qL93n
ZMiu7Yh3VM3ykUFH7sNX5JvAALAvR66XWekYBRpWn8Qc9B4uWUerOUVvjDD/OKTFPaCr+9AMMf4M
8a1js1jj1j5XtfAOQ5z3W0ozneCBgXI+rA69bn5wDXrMlLrJDuu733brARTAeRrySyE8w8cHd7Aj
EKfx+m4BqI6DPSzPWln6SVSPhxmUMJZeb9r0SnZhp57YItunOkZP7Rd0jmIIVMSlyLkKYn24d2Q0
X60k4wRN2gyHEUEWGlqaRPHayu1tBtvtVKrcHKPL2sPQRLeNPo17LVfdXFbKc5qQgduYgEe80Zzf
WPQwY+trWNdX0oqMNwm7X9x4AELGfjQP+RhDhRZVQEhfdkPM1x068/ZNZtf2VtPb5sKG1AvyAq4K
8GTSRlBj7OEt0j4q2WitsfdBF2T9eHUjrwlRkdcgByp/WpObbGUiUg/d9EYas9ItwOfOxWdhlPqn
cUWxrFFUE7N4RW/APJUJVWZWZyW0KyQitad/bhfZ7g3CS/AwYNMGH8mjleHeYYyQsSzLjWSYfEpa
0B8EUD4glvxC5PNyaB3IHBEZHstWD5v+LFKpBWSKZ/s67qkF+5bpTainJzRB6alPmo3K170KwwLs
tUnKZy2qCz5T52xB8KRbPlqBiQroGKtolKQvsbj3/dsOQNm2q8jX6+zic6mzFhsjNgtD35ZTrh07
VNS7Co0OPWrsa5lrgDdAYBS4vVX7i7OigzX6K31UbdlZyK1TTXt3cLNt1CAnsgmswr1KEkNG84Ye
Uo7PUNsGYUgbH2xKwqQtu8q8wdiT3JjthTPWxwQhnrtwQ0Vyyq/CioJbRsUNPakjV73+BtXcZZJ9
foa6fq6WiitojDE1rtrOFTWsosW1mSCuIIo0fPeTu+hoc4UWmONwsZrOu86r2gTw0reX0ZxMxF6y
27ml2V4quH8XAWECDAHx4t55Nppmm/b1m8qeT33qqk0kRUSZ0s2jccbsylv/L3tnthy3kXbbJ4ID
cwK3haGKVZwpipJuECQlYZ6HBPBe5wnOi52Vane0Jfdvd9+e+C+s6JZDLqqqkPkNe699RBjXoBzS
Mc717X4ilzswk8KJvT7xaMLX4rrMyTM1rURgW2MCYxvbtWWVL67VJo8tCi9PTO150rNkPnS9juPV
W4+l3N2rRv2/H7/Vs2ExAIFeVpVxZQ8GUAArf8y1EYNc1kYEL9kXXZ9zzmh+LpnvWP1t4F8FKYwx
8xAGqaWXq/AI7wp3yk1i9hfRMyZRG7tK7e4qwXR0Vfu8nZWl4jB9zVcOeNNc9mBW+79WbQI5cieb
8YGftFvo2jCVkhTeW6I2iIPaJdpqq5iqPsZg0ZiwcMxZPCLeGL+WqNMhVSXnUm0nPbWnVAHeL6Pa
XRpqiwnxZsZwwJkr1I5zYNmZsRG9HjKCMiz2oGZ+Wy6GjBQPOnBWF4gUReLd0g1PCAe8k6umGbWa
a2TlJz8/TYkAuz+wezQBCLLeWTvsuJ72vjn6zZaCwkqVKAJT8NNQ5FNcU+TZCQ/6pJpIy6vDVHpN
vHcsL1pn2jB/OJRL4mJNbK3Qm1Af+znXr4jEVl21/USiiv6JCbd70N2vhYkFRlgL3anZ1QQ2ieYA
Z7MNyhIdqt8/Oxq2Rp9QXfhK1Ec+kST8h8vQtMSNEPfEamSivVLUqYB16GM/28hNxstmM15dGf9w
X2AJjsdcoL7TZyukrrL15Wu+OBDIJuwjbMMRrhnZ1zk3H6biuKcIDN16+7ysOtccmRcp7tO1fu2o
VYNmYxq5o9EvnXcVArJNtcZNJF6Ylg7g4oPVHV7rrTEjfFd4X9zbbqtZLXjte9YkTUChhauYSa5u
39by26SD/th33TwnXuwzDmj6Jtr9tYyTzfpYGPLRVsYeI5NgSqw7YiIwPRNwd5pzdmD2zFRWpMVr
k4BQ3BNwI6biYBUSl+VaOwiKLD1a06eOPXBgzEBP6E7QRVqrdqluxGhhhMhpNfuwznocU+mRLwvy
xjrgZoK3JhnAdrhjvjs+c1XsRPQIcbY38eROYaViWMT3SV0SHZehjs2cJdH4QHQLbpc3TuYAfT3Q
no9lA02FrEtkQcGONzmF7WTm5sHN+Cd96yqgYFz1pEcEkkp6AlCmQ3hjkGu30cggIMWeRMZcWJc9
STQaUgQYbZwHOZFLfY5LzxM8OT5LAMIoLOdc+VnoZyYvsuEPYtr6zeoZOPPPUHIGWK86dxFv9oGs
lcUzWL3AHakPtc4uipfS3DE0C1Wef1vkWz9nQesBz1pftxVqXP2RIBVKiPcB3eQ03Gv8zSeSx0as
T8x9ZwcKr85FNihosEAXy46qfs+Xp7YG+SWJ0HFui6T55nT5oXdx5wEjLCFEd9k3iUsaD7BJwPRm
Pfe6f9Q1Sf5aHtqtfvBZ/cl8YI3hBoIFlMc7gJOffAOiOT7U5rO5DkcuukDnIjJT0FR8gDZJLIWM
Z5eDZjeom0WcuVlk5gYiq8gcTfIS8sCQ88V2So66PiLRIkpsjgVKK4HTgAMrNCBZzx1mnOwtWCUu
vje7yMOOJ6Dl45nAGVBtQutjSzmVkduQyEx09jYVhJ7tR4VbbGqHxh4c0s7q9Slh3ztP7+44HmoO
EmMdMTQcTPJsmoI4rdGOps0KB3brPUOzqrFiyR6sEOzE4LN1yE82PH7qtQwe/a4k/gkDVg9CTWBs
aQmb8caPtv0ZjG/gb0XU3rIdDlOyahpARE7G1nxgAG/fSD7KFtsPoqpQbixeNfapw2dtA89CIu56
yZM1KDsSc4zND4yChC6m/AV7uGoaIRGaX9XaEUzYYVIaAEzRva6zMcyuHGjrs1lfNHvm8bqYFj+3
vWJgQ0VhjiQX0qPs0+OQzGugC3QSljuPwY5AjPaA8cOAfiSHuYEZ3ouEEi7Uk0Xtu/c5OUXuY9bh
33LtNYA5QuCl1qLEJXMiUEdTJ9MmNLhFOI8Mzkj4sLOxbIGm9+xQNzs0VFdLiNu3crHZMJvFEm4p
a2/P1a2oBocTE7b2YqwTiYd61sVVqdO16PKTvtj2KbG4sKclzPXciNyZGY3ox/mwjDRZQ76du33b
6YHKLzqyt7PWGc8FcWIYCLunxU5YLBTN12ZExpFpw3CpPXkapnqIxolqz2YHtKwVwWO5LT5AoCvZ
5tQOpELx4A1F9SGDzQbGtzDOevrqzP33NXM4iRz/MXeTO9daPmv4SQ9mD2YImUzTW17c1poReUAb
7B6knSeVAw5gemxwQmk92mOigDJkBlZB9NaMyCrseAJdPmXdqA38s4gRmvSOlEMDcffqs0IZTmx6
yFlErrXWgpiTxocNZsLMrLd3si/nAK+bFS8do6AVSUGgSa2IdHx7h5F4IGk2IwlYzhrNloH5tmg4
OtF1pTM8ioZPKJHyXfP0K0fQTvWWu/HDCfXJGyOPixTBq681SUAu0EywCe2xgv83aLqXdBIHFt69
ivG6mqrpoS1JYBpJAIo0iyA6bRkfiwkz/u5NoQ6tqErm5G6a2n/MUP53w9H85zAiRrx/seH4v/+n
Wl7/be6I2mX8vuVgK0G4uu6hnmAaZSKB+33J4f6G+h6tnumamPANwQjrn44i7zeT9YZyzMOORv77
85LD8KCgWxaOfkv8V858KsRfx2SMckyA8NiXUO/xA/48ktyGTtQ1BCDIYul0Jbqqurds5jf1RgtF
j3wcq3EmMYzbqkJWPrLzTHKl7JijHwmyWA+2k7G8WNk3I3u+NMTV0yZGJnPVvrJD/Sn33IcmDe/M
5bXqT2uSnpgQx9nzbD8n3DKV+N7aksLRjKv0tHNbdXMbgo/nfLKi7tpFTrVjWPduphyyivmkW4Fo
b5Pt0Rze9e5eH5A8mLeEeZ3raSNVc427jMvKMQ/JVj2UZJgUrX/tJlQmWdDT5c8zSrEZnyjdHSCd
p5l8PoLT7/pV8Jfzg0Uep6m5JD6hQefRYJpd4drPu8OGl5iogoOnxAZTd7eO56EkNUlTtEcI2OjR
yuVtSp1HsU+XEW1MmHHSzMmFOKgDvshITuKUdX2c2g+79c7c60RI4qPjrqdRmNTZ8G7sjvumOqfU
ftLEoGNAMtLaY5N+7/0tWhFi4KM2FgMzzAQYZ4g98dkGD66WGa45R75jnlKjjGYPHHfOZorDBuHW
bopj1bBBJWR3GJtAT+6z5IYD69QbHNBmeV1sR93Aoe5199TgVzAdYtRuQb+/LZ15vTYDJkpqN+wk
Q857MJTndT32jhW1hFgFUiC48CV2cxbAPAdHsiDbmDCeq6Gtjv1mnDRjDwtvJI+V7CzY5tBhgLo6
2pVoUOM5L0WOapPiXy5Xep5SJH9v+4s/Ewed+BTssAy8r6s5BebZIOevt5tDQmTtqpSJU804zX2f
LfeKOv0Ce+ugDx/pBAmhGtm93BlyAu372rj7MUNABQJRA9CA1zcH0iTgSPX2EW9d5OxTkBgeoX7d
wXGSaGjHDzM/ooFp6TDVOh0IpMF2fLSxc2rdHq/wVBf0NpvRPKf69jToXKU+jlDeurOzABTW1uh6
UQOMfYM5YOvDSeuLjAUi2zJdv2vLObZKTLADVW1N7+SNx1o7cdd/nsAOk3fbV0HTyUsCnk+3zHe3
dK91qzsNm/2x9si7ZmLFWBTTzSVpeY4sUZzZxMAefF9Hrqq6nWo6NuzxgnvbR0B4gANkt19tpHyk
tDWhbfL3gUkg/fZZlPNZ1WOaWT7t+XAlpzqhqi/uzY91UaPKfNynNTQThas+2IzWB0S96f2gw/GQ
vv21NSBiZ5CsG4cv8z6W14suTlZbPM7yZoYZnVnPi/u1W5oLYMmgqolUE2XATIamuwh8ejOjO4/N
y0wCmFyKY9aYsUGqHnqwrQQFwXA4weM04D8pasJSE0/Dam2cm/6oL+a10ZpfNk0QVOyeEu8zuTdR
6dAv6XOQXdDe3ORWeXR5n8ukv091pKvYyPu9fS696ZqRMFWFdN76yXvrkxnu4/Y02eX3pt3Pkzcd
e1k/jw0QL23D6TKEMg+HLDsz/7rdmSZ1Jql1LkUyKR6t1t8gpdFlf0X4+LnGTKlJm2qovVly/4Mt
q1tYoodhTM7mWH7wSnqxNZORXtLirJvxZnj9mxibyHPA5A7XWaafvXGK3bV8LAbv44JJjWXmaXDn
U2P7TzL1CSdvrwQEH7E3BLhQTCbaPdNLYU2xVxvncZLRZM/xkAxHRpytpUMI1c8bxx6gRwIl+/ou
m+24FNsFivMd/d1HkoAvY/3WuByNXvshdWmbtomCZTvTUQKLmJ8Fc4jGkDwzMsppdWsAt8tHAf7I
snqovsULlINbc0aPsX8y8umCy/NO3733Ytso+JvnLLE+l+74WBWE/el3k23Hfb3BMrbv1R+xEekI
qvPa6B+sxvsA2PNra2V3MzHAmjqu7eYTeQo3Ej/3tjx6u8UU/QZibbDu18Lqz4njnW0zeV678j2z
6u8AycBHu8+jkM/Mnl4W/nJLaly3eOvGhRW1m9qv08jFtX7gBkQEw/8Y+vlhN7v3xcKbj/O/qx7a
RnGMGaCVkncvtaUHZ9TtroWPGkhbOBQNjeRUaYjYzznHsoWpUy46k8MBN3yfXPnIWB9Ljdardpvj
VO3jwQI2Bpzeo2yvBs5ahp0BCaO3vQv+KkX2tku+q2t/BTAUtWBrhZjQb8aq2q8akgTOTUbhbViS
JGBRvoyuAQGucw54BUUwdZnCj+MMdL0RAAWxghxIT+2gtJJIrjwFUOis5Sx9GttWZV3PHZca6wLn
kuXM9KupcbiikPP0ox5ZHOPnKrPssDDHH1+vBW1pYnv05waCKD89ldPgqvBozAZF+6RNiCClPNhp
0R0k057ZepL4jPmIhu68dfQIw+apluimrvYt2lEa4HNIQky5vj+Ec15hM5pH++LN9ZttwrXPNV9c
7BYkM7f+EQxDdi5hF7I1KUx0+y3S34wxAqkFzdld6Ewt2XF021DSrLa1j0PHBFwipj5vC+JXoiuL
uPCt7iLt5LOkS6O3JHvJ1SSwfuk6p3xW2jj91PJLWLCXC9KBcyjX2gPTARnLcWWyMhfnUbZQ9Cye
addKaqxQxjG1NQZ7evbRYEB8aE17vzQwisC9dp+McfXRZPZl5JS9G1j7Tojl3LbRVAGhGPlLMINK
OP5Bm7bbCMKhyb7kpldeWcyIg4kp9PU0QzGrUm1RJy9s3NZNgqkeL75Gw4U0YL/PLIbbQ5MYoWV8
subyi+/D0MPyNUYtwtErS8AAXBcfzbWsq0uqfhlXHVcuNMraaqmc9DI71mrf2DeEyxgrwZmZXMww
Nxfr0pmedhStkq5SO4x874lYdbEJyIIzcbfSCKADuWLkd5/stsY+m2c3s1Mf/YF9BftCGS2mxgO5
FXDG23p4JAHXQ/ni3/g4AEn7SAw1i0NZ4jrkUZbBmOYai6i2Pq5F/s0mq+KuzcDN1wwASA3HHqAz
19hJZLtLTW+9QpZZUJ1SIdkKCseDaLfVYz2BWDa6aj56hqMdO5RBmBLQUgeOtn1YOOjHeomMBGH4
pm2fZWMT1uo0JGybFePwQXphik4nSCtZ3xFw/y5KEUnrmGg0/DrEuHAtQx9iYwwaiP+yr125RX2r
dRvlwprjWp4a/dSXZuztWf1g2NzgiZAnjIbyBopkceUy7DuvarFRVXZJQ8osF5r8Mamdljour/9m
f/6n1T19ge/SaLg2IXmO90tfMOqiXHUhq6gxxxj66DX8rthZeoLqXkxvAlxEnoPh/c2r0gv9rDQx
ddAKxB/iXuKQ+LUbGQDm+NJqqmjfmXWsyR2PBzOb7B+myv+qsf0POBnHb+3ta/1t/P8Rk8Hn/T/3
tY+vHZ7/fxunyZ/7l3iPIb1P/KVlYZLxaFF/72vt31CyAMLibHaxGnrIPv7Z1/q/mYaKdYJCR/zZ
T+I97zeXMDS4vRyaHAqoVP4rzO6fGlseEgPTLN9dQu7Er6KXds1wJvgZ1AsBfAbieBVZdCwTNKKo
HMYukgWhA8IuwtHySTlXaz82YCwAMSxescNg1KzWg7VaFOrEbjilDIdqLc4Du8RBLRUHtV5c2DNm
6rkEbiDPllpCemodafDYM53OvGtD9rdGjfo7Y8J/bY3DvVk795tWmR+33eM2thpsGSUnKk7fN6+4
HRBgD3X9XsDJPVHIVSN55p3dEhW3RIIa6sB8rg+R0LB2sbQcZsHch2TE50eScW60fWEytaBarCF7
TJh+7qZUf9kW+04OxnxMRbLFpna95fltO5DfJQC80aft9a0h29DX6KGdXHPZRxoJSg7tc1pYB+li
DKm2fbszmrSPXSGJSO6ZenHSOjRU9hYuOyysViXgCpWFa6lU3OFHPq4HqEuozFyKPngEKkfXyD/X
kszv9kfCrsraRbAAHiKBluTvGw6/bfyGgTWPBCG9zGXP+VCStQL8ZFY5vhbKQXI6yPbVVcqvP5D3
+4ZPn2KEDOBlPDSd8UnxcxHqkBK8q7xg3DvIdJK4YOD2lM53PpN3NSmXN4VKG15U7vCiEogzlUWc
IOf24GitX2qVVFxnZBY3Kr14UDnGSdKEkGCmy6yRba/h/o4FbAfG9PRb3G9YGWQT5txKlwQAxT9+
GfFGn4eCD8H1NsQF+aP1yDUHB5esZfIj9luZju/Qdt2jk7LFLURFZsg83tI0XFC06+eMOMlzr5Kc
a41gD60zH0E4pTc98TQDJOHrfUmz44x9A1OGWvjY9czwt8F6IdpD77CYkOZytak0acvwmyi/zoyF
lOnajNJU/wAnCm97QRJ1qTKpuc8PZWl0N0jorqeE3OpcJVibGVYq6e3McQUg4R+/eCoGe9yG5mi4
y5d//f5UIM3JHYOdb3mdMgkxCNG2VZq2b5CrXa1oh1A7LLG2N0w50zF9yJw1CzKVya1L/TyO3XSw
VV43knj0N5o1va8qzbuiMszxr1k7RW9Va+OJmxYZjEoBt4gD5yqB8gvuBUdse1VbSx+3+/imT3dI
CIaD24g33YffWqW420b/nM4XU6WP5z4WAM3ocNXZtR7nbpfhmeE9K40HX5kXN2Vj3JShccXZOKA+
SZTVsVSmRwocXHQQBDkcs4DwqZG6D5PkgFuSEl9gFM1vsl5+Z5s+AC0hT8qyTZBSuC0zZbvk4fAZ
LGPFJP77yMzifp5bnj+bTR5M8+G4KwtnarVnVzleszy50maAEBV+T63D+JkpC6h6UFRvhPMAdyYN
gGhi9IHFqZHWEmU1QtimZXS3sAA463sNCAW/aaGMp2Or+XGajPW5uPIZYD7OGEdyZVbtlW3VG4eM
2BEgzG3rVzem2sxrpMFkale/qa29THl6QeXRtc7ppWO1z1fRuuY0sq4LtffPEAD8+C2otazAhNIH
pBrofQvjdFE0L2LUAK1Y49lQqoJC6Qv6VBTXUOH8aLZ7h2ONeTsiglPjpx6rlKG5G2vjWDa0KbXS
LxhKyTAqTUODuMFqm6eJyprqOqUVn4h70j+nSiPhbTlv/JSMsZD4XXwllOjSCYWENP0b2ctb0pCV
ukLF2eg4uMvKWg70KW4slB7DUcqMCYmG3cjhJN39GiJhde2twFe03nhCKnFOxwGFh+GfNBPNBx00
Ee/IQAylBxmUMqRQGpEEscioVCNmhzj60JQJojI0JQXiEkepTBylN/lxr/9vJfQfT/htqpP/uRJ6
en0dvv37Sog/93slZP0GNgqNKe57wFa+osD8XgkZvwmqaHgtpmn/nirwz0qIcseDLkJtQvQvqkqA
Uf+yMfAvCL00DAUM+y9H/PxYP5XUukBnDFQC3oPvO38qqffZahxZGoDNnf4LvOeH3C2wwTMg3fPk
yx/em/t/SML/CN39tWlQr0XQJRJRHVWR+DXaYEiJ6CFVSg+nYniupuJmmMTdlkwftwzxJBAR7dAv
30C8ZH/TN/yQoP9Ros4r8xYCWkMQgfvjVxDPJrq+thJbxy/mI5lZDbbidJqBX+JehoTLFGskPtu3
o3oCXSsXEcJ1POQ1Y7qiPG6rNYXp3NcwF/8OJ/NvPgAck5hITKRbhM/zQf+Rp9Iyys86EAKh5gK4
XLvqDYYt+iNvBeA4zN3faMx/baF0GDE0Ua6j+7oJqEf9+z/4RtQOanHKygwXa6mPgBKbOJ3ImRuq
4vf94E/ZFn/8uNm6/OnLBfjOgaFu0G+rbdTPL4bIsd9spPNIp0Yj2hxC5DQ8st6sg3bLeWWn8CEn
GMQKtZo4gj8BkQBkv9PXm1YVN72enhfpe9Ei/DRqTetqp/xKhNVFfes+jgODGuQMJnpdZuiOjxQ7
LfLbraHUdvVnVG4mNQCjhq4vQ61CELLaxM0Q+lBGnanUoFPUCdnDYm9e2GRZJ7NEASqSYTn0k2Uf
VlnYQbr0d6kcnnwpCLgaByPQNONlE4jTMBmFjagJA6sVUgkh6+wAIR7S0NxtpFQl9la4+KThaK80
NVRMlaxYytRqJ40uYnEIW2uIROSxqGIG3EWcyPaI7dRy1nPqV8ehp+5orDocwZ1efrxZi1UWUaK5
x63y/XNVd+XRgHk/6ftMVqz9vSsQougF0XRpal8xY2uOflvPgd7j5vZZpNSF6QeyI1snS/32IIvu
M9VPyi59G+NEqy4lKcz4nzukRNQQk4PwNbeLcy+d98U139G+srzLLA0Jh05iWJfBFeiKDy4a7kNb
VkhZdlx27bIdUaCrwIcjfqyTY+w+7iQ0V1qWbSfdHCXqkCLISZKFp5C89T75aMlIk6V3fgBZ4I4t
DBmAiFhGj316sfV26Hb6jcT7XyUWiRasQiMCMz7kfnGeBAF17OgO9b6xUyf+ENAdkqpsz9DRuPW5
t8wzrwq1qXgjhiB7EIKopp60Nv0wIguIEZHEhRpRcghCh9sfzd56WqeOWfLS2fjDxfOWSyBoDGUi
Aaray2fr6LgRoUXalSy7z13jISPYunhsmv0k8vxzW+4M4BKnDvUah0Dh9PhS/bfO3lGNGpCuyzWx
AoZHF9cvu6t5TuJM8zx+aYYXfTcRz+Y5wjs80pWbFdE4vHXkjxC/giQ9NxkQlq7zQLFgApbAKazX
KglvZmuC+KYs8oA/xSxS/XaqAwOrpfZsICeJ0ZWSyjGQ2rGZmnc1Fw/INfcor80vAP2PXjpeFpHY
5KntWVib+Zuz6yx463w5j3YXd7WxHffe+sQ6E1U/iO3egCW9l2iXTNSCnck2DyIsWySBeixRoBnW
RW45f6hJzwVGxygb8YwRdKtLqT4/Zpl4o2e0ImDi/qHJR8Kdsne0N+vRcY72qm9Rifw+yjpObbJA
fXc6zWXikzCrT9Sw6Pcyu+5jSbs9KPhJQzZruKA9alzWvZjzPJB8jOIfpEu9tBImQehYPwRLQV+Q
ruTczJ7jhGPZDocZPi1ohux54BTDZ26b8eI39/vU5hAnJtVl5ldWsn9ZXRzmKZveNJNvk1fxaCL+
jjSWxKtv5cFk9Lf5Qu4H9DtNffOzkHfkhQCx7WAw493LerpZUwS/OW64JQMR2LrYVP0XZMZISReM
QF1rzIj+Uepbm1sDqGlPM2FnJwuJaW9a6zFtc0H+x/K6JBlwA3u55sO4ldpp52/cG17YOTeZwbx1
RI5+MIYtsj2Uk1D49ry87Uj9AYQQb8L43HvrW9vK82Jt97CgrzTrvUU7VVU+KTP27dwQcuEv7qe8
asImx8EAo5gdOHS5mtVLljOX3rwPye69zDuaodlkUCBSCvTKe0f9EjCdfZ3B8h72llTLctcjwMdu
lGTuldVk00Fr6nsGwHnkW3V22svyuMAxPuTV1gWTmO4bTOjHfd3R621GF9GJu0GikYvhEwcaakjh
KjS/J2TmD6mQn2E2qrg5NPhFvUcGNLZD0X1zK5V+YWU05FkLRgRaerjI965rsAEACzWfSHxiFMKu
ddP6h2XvGF+kUg92iQVfbFiVfI+624AqSUqbP/ESzqsP7Dh0vYEu3LWPu8dc34HVQPoP3jGHgyLT
3G9GwiGYph0DGoMMwEGjcUhM2z9bi23x1e6QE2luf9xHupT6KASQDM2v82tk+Vgh9OnMhQaZ0hv1
kHQVRjlpQ9Jz8r2yqU+SpIoxl3G2ssVsXW62gVUwo/Yh6q1sjYbqadlZ7aXGvfQGpVvWnzd9LC+t
glq0M14bhlLE7GTmlTFLVvghuTFcgzlUObMO96FbT02eXM8KwlASrhrsKVZ3sEUkQE01K+kN9eKi
b5feKA0ufj5bv/WipJ3KOBs0QA5pbI+BDshB9jk+bUE4wDwSMeMR2aQrhZP06jNScYsAnCksdTZD
CeFz5uTFpVnis/1q6hscAtH35EJ9FhnivUEibtMLXlEDBxAmE8iDLeWp1rgq1wqWKY0tHzQ8pWCb
hyqaXJMoqqM+Z3XUV/oY0TGeEn8BQumgjdwLRPwGsZ/lJo3AcIYlmOM8OTulll/Ud3ojnyDsuxm9
AzFIFK/Qhkq9jolokWG7sFdauMHIsSROCwVJOe/fUwv93zS3CXQq+6EBGgHovNQD1LtfnNZ+GWj2
idOBZQCx4NSt/bmUHrq9TmNYNO+32l6eDXtCASsZT0B5Jw5ohSnB2RIztvKCJkdrMhVzGW0qVot3
dzmMtU2sTDMhEAVb4VQFGgi5hnJlUaQ5FFOT0rSmhT0d/GFRfyh7m/36WRPsuzL1zSVj/HNqz7cU
9UTRb1zpjl1EImdluLps5sHJ16d5IprBxhnXe9r1ODnXbW0/M2k8lGwntRydRWEK6Enea6/ersIv
zYPnpDEb2EPStl/dmTxDuaOX6POd7EjqMRTOqrizLpXP/c+AaTyyl+O9Ldaj0T0X66SfNZGuKFOL
MZwWdmdVmfLVy1AlvVil/VDA4nmaDO89aZf3ZTYe7VV+dcwOrBKyA30a/SDzluvNQYvuOf5xzwVK
lh4X396hoqnc11Kbu3uP2GU0suTWPjQuDCdTsTFECTC/qcwTu3ufwq3/4Ptd2BkMhFiyfkNPfOXN
QF+83CHXNMcDNXY8LMxNNraPqJ8HvCgImcyHNQe0BeUIRFAFisNf2o5PhvBFntM7Vl7VkZ7xWmfI
c+6Hxx/X74agFRObH0y+2MJyxBaHDtMFpcOfnC/w6wOTCutoK8V6tQFC0lm9j473YZColRg+UCyW
+LEN7Wg2OUa7rAp8aczIfPQhTmkPclRdi9uS6bE0UYlwm6G0HcO1Be6lhctsfiYIgbUgwh9wtVVo
d9md23/uDOZY+kh4dpF7JrLWvY/LghJD31ovJMyujD0+zSWNjS55F+CfLJ00rFSs5FvZxiesF1Nc
ZhSrXqdPV7uF3BwsPyfNlkEZGru4wdtguayet3t91qATIRsZTRQ5ZVq+D+3Kyn/MSDTv+vtRbHeT
OeqBvRG47iVFcjD3cY1x8zR0fSti4QzIlV83OFWweFE2bSIs3dIJV8d8n4qRrIIWudBCoIU5bM9O
zfEhheBESGoXmJoEbr/oQeWlQ5wPW42+U9ndDXGqKjeP6PcePH16QiYD68ruL6j9rxjSEXJcpOd0
kWTHMRNnDYyKCtAGX0LSXk3tZK+iPnm9dl6L9J0lYgkopjunSkuWSnkSmdmFjc3hg0MrDbXJ4Iif
kj102QME5ZtwRXcYzQlPkBe7rfxIZ+AGbievfF9vT82gjYfJQQUwduiQVMYBtBQj4P3CNmM2Id88
8gjQNIDIQngCTWvTVyukr8YK4sxVMBou336HMRnvQbAK571YTSsuMo4Aj6cn1MjYxPoGwIZIh2J3
Y2nPeuTVpCNYzde6RbadkGozCgJAFih5KBnYdPQZA9+BnIxpb+DqLf5585K7bgMcsqbfqqRnZUr+
Z5njKENy97hj30YOg15HAsVatyWNUJOEZSnqGNOfc0Bc+5ol/dO+8ZCOtYc4wm2CLTNuQfN+yHOq
78RgtwvO9QW57F3pfmmaSYSyYgdSzQ3YFKNczkRYZH/jTP+17Yc0TqQS6EuX99cE5PBza1z0ZeJZ
Re+E1jRcT9p0qWV6FPnI6b59/euxi5KQ/jTj+fW11FzmDz1/anbd5ma8lq7Wz+MeDi16gWJA77Et
yxl07l16yTwcJN1rkt8zlr1mNdBamM3t6gJ7h8uFFfM03NFTBhBPL1rmPRA7fUmYUDYDi31EhH83
s2Es9qefmgUhSlb2gY7+Q5r6h5+apIzS2Gv8Dxbp4AkMn52BTaPPH1dDPlUjw2fNR1JOlCsutnzF
AzfdS8P6+Ndv3g/k6R9HR+rNI+ZK0SlBiqCP//nNc5t1t7Qyc8IEgxD0axC7M/5E2BWcAImT3jUG
ItBUtBSHRKnIrL79r38CRjbA0S32RcCkDfPnn8BiJ8ruBH++1yWfbHu7gZn4RRuKR0tfrvw5+VSa
9s1ie0/ZWj/99Wv/+ZvDSyuysKfmReABfn5pfUu22chhhlp77R8UINTu+5u+yv6Gb2v+G5yJrtto
jRkiISpw1b//w4ft4/Iu9wo7/lSYr6QC6TSc56I7F9v4pE/Wu8OwZEvEjQZVSBFbHZOIZP91zdKX
zdNiUezvkNfuByHetQuV9Le8HT/99Xvx6/QSUqkObMXmmbUN/U/DLG/O06VeubTBPybKXUn4adfS
nZs7lW0pP2XEhliNRXFCQs9fv7b5Yx/989fQ0nEjo3ywXWYl5i9jwrGtqyIrEyf0mV8EZXJfqIC+
athPxaqJ2Gufp3m/bEaLhMW5FGb+4qePSrRzEIxiaVnM+yzvTnL7Ajnm0W+ah0SfP3S78zT14iYz
s6Ot/T/2zmQ5jiPbtr9SVvOgRe8Rgyqzl32Lvp+EgQAYfd/H17/lkCiBIEVJxWv3clATmCiCmZGR
me5+ztl7beJYZT8tcM7a0EJOyrIc0WpjpQBoVcncAOF8CirzYNZ0RxB6E5zTFqcIULYT2c1OcRdH
5AWx5/BtfmzdENBmdBZ6yqYgFdaP1EMZIkGKLDiYyShFlrhWUBCV44XQlNskJtvUVl70ELmYElCs
sTIHRY372DtmdXgEI37nhHQUcnLEe+NEKbm43h4vUyW/JEsMASsHH6++og99B7OOkXmkfhLWDqUK
nDvcHrXmSPVTeBLG2o44KYRCLdqYvC3Jyq01d9WXOEVoAiBmRZBLtCYsRY20KZM8chW8HDCzwMDg
bB2WWoTG0zWtC3CjaMGrR9EAC0sbDujTKGNsMDb20QsnSOZVYuYhm/fJ4SI50jtXa/1W6BuL9Jv1
CF4Npl9FnHjHbwAfwF125UuZrYuem4I1DZXtpEU7e8hO20A6R7W1ba5cJd5GNhDSzL5u0uYcSK/O
saacDxxsR5XKLb2IYnvTi2IPwXrRmuYyNuJ7xmkxmT1kIhkBanC9ODEhkKm3iTBPO+4mLqRt5iJ1
IM9zCw0EJddV5xkvha6f9ma4HdVTCuyJYgZH+LkiurPEVMm+1C5NveQcVhZPmR2c6gUNzVBZ2xi9
YgNbonfblPWTLtCHk0ibbYDPs7locMC1tl7gbdpMlX7jmWIrSA0lr3OfWQEnFoqRLt5UBkkcbn2h
hzi0ZYMCqeKOSfgpWNTqfNSitZH4FxrJdxVFiwjdcz8NbnJN3asaG/qo3ImgWTZkx9OFQxBsLBAl
6DNhEESsarB46bpqxcFoyzO9jB6Z8/a434KkZBLqiGu5G2q+edpOxmEwdNiO5SZMpqNT21sLuZ6s
6umPbZq8R8rKTuQKDFHhNsHo3/FNYD69bhtx0GxlM0BCc8y9GMTaJxcrLduV3jbXTYXyt4l3MOie
sFHvSr3cdd2WxLS7qIzOSFg/NxvlQQ1odtlhgwsr3VANbU1b/UgvZJtZ5tGBSkkViMA0xjTA77jh
aV4hQDDDPeVbL12YgeCURCPOA9WTMR3mDUTIy7nc3t5kprX1egcOir1TaHAEhrrqWJtpZNRbc8By
rrQwkAEY9z5uDg7+31/oXjez9+sc8jkXxLymEQj9brMbvZ62rivIIDMo2t38OJBOWBTVY1PdEtUn
ZkUR0LXUxnONznM9BNtUwRH4n1wF9BR2P1OqkeTZ5M12NKaUUYYCwKWNsM5LTWzZ0IituhRm04Rs
l5dET5kiOw1o6e6gldw5jv7pTy5DLurvbgbhmzBcCA8yBCEpX15GVASaVqSMN9Qhv6mTcKNSPOCM
dM+txp7B6EjmVis2Y5aCFqgiegEiv1CZAqdBAo9GtuW/f0X614cyOSd0VY4EyLHM1338zY2hHBnq
QGQ6zlcC+Xo1EGvsSRvNSc+7hnIXYT+DAX2QgAAmMgpc3l4rL4uC9qEO3WRrDcWLBd91Fk6UBzIA
eZbD+DjB4YuPY1I+VV3zKCxKLKHHfxKW8I0dXOc4AwrHNFwkae/OwWaBjGRMyIjmw0zeucAFjIc3
CSp3EbrBI0rwB5QbfF+q++/fNu0bxxuoHHIILE9xpH9++UYmuPQ0YoD1RV/F11qkLlXDWpW19RAx
bXq9XXbDzCb0g5vnKYuu/4On52l5J0j7ZBj37umjuibcN8xwx+cdonROAAQBo65V4WgMcCzBkYKj
GZtD6/jjos3rfgF9+fsXoX9d8RgCt5pp8GnGsfZevInarsmKAIt+Q7QU0AxKxRrwlmeRfac2Gt9s
SL8zgDWJHgL59IqNEbg7ggpiBCwIywsptMoRskUolXJXP1NME4Zy2rhLQyD5Daq4wT4Nj7w5HUNg
KmNeG8sRIf3rC/mvJuIvayIs3to/1kRcPVZN+01NhPx3v5keLcOyhIoKU+a1sMr/ZnokmNdi0aXi
IkZGfpPeSCJYBln7HTnCduSi/FkS4XzgRC6dkLaqMd3W9b8jDrVeP4pfrrsSYWUzlEdqjFzg3SYU
5m3uG2mPuSxFGeHi2MH6ruirWKVZj2xs2jPhJTKiLZkcg80nUa3Nwa1O/tJXMDDkZoG8nsEE7Dl/
XYvgFhqqQaXcnZRRtRkJQ597tcYI0bE7kN9Q49OOpIBRd59ymlAHN25AYuRRuPZd95GRI4iYTnvp
Embj+TRJlPde9bBIYuNY4DmGPJzZ2iFqg4DjrYjIK4UjgG6M0XeJv08zMsxD9oDlwIt3vqo3C5PY
xBUAD/m9IZVdWhUwCqocebEvRODtpJ3BksaGTFocfEOzZ30ePBiKX+45vkUrjADaovfjcWeEnphH
fKUZV+BUioS0yTs5bvvOz3e5nui06DgD6y4DAqfCrdXnarBj8GOufT+ej0xN9zneQtKei48hyu89
gBbSU6WtI5rRkfcWI4sDPpZRUl6PfoJwvpzstdeoxc4kiXLXGJcdnpHc5iVZ3O5ZxZaMqySU9hLG
CnQx8nBT606wjuWEt0WZh+Upy9pdMDgm9wO7it1qy7wPIA7QeEAzyBAFFp61b6TRhZivbN5J80sr
bTClNMRASTBnvcynvQo7NZqPzhStPXlgqKWdJpXGmlFabCq8NiLNbq1axWLe51yfqug7p22mbYBH
hz7jQvcx7UTSvhPg43FHq14xVQkUYjrw+cQVhh9aAYhzX11AtTQEeXmQryM8Qo40CzEF2Fa4h5hP
6rMmFugvrSlYdniMVGk28qTtyJYGJO5dcVAMTElOU4WzwuCYm1hqMM/KaNUU1a1jp9OMyZtD6Ff9
QllEIJoJkMNx7tF1lgsyBM8IjFtWoX3GrA1kQgykb9CYy8WNseEEdZMHG9p7973q24sEwfBMz/hL
XRmJR+vo/5YIcfyrgJ2XTIZ1EanXigUVO1DUZ6hF5/p4n7NfkSrUYN4H9NEADoNiQKyRKhTq2ogm
Vo4uZBYY/sc4AbCSNQ8IZoCIIB4tfRAiSboXlWZDXWDOkNf+Wg0NkFZlkS18Uu/9lpN7nNmb1/9d
Fea9HbYeTSb/MaYInBWhdDEM+nzKvGChPGJJi5ehat8zabhiVYAsQK4achHzbJyCnTe6ezZ0iko5
v8bPQa42Q0ncSSoerGgRViaqyJ5MYYkKUJBjzZh8k6NsoDWechmE2kTz7RTVYLIN7dzTo3UYJ7dH
ywQ93gzaJR9GHP/ZAy3u+3EoeKfSe6VUtmnAJCeNA7AZHQeLZrgmsRml49LW2esdDUNV1FX5bMSM
CIHOWidp+Zzl6G2IFGbMbcLlKJWP/GINtEWCXXr19grtdbW1/YBAZjnMbzL/I6MfCqyyWGq9hZhF
mba2ll+5YxsT8JUg0whwzgBN4KvOrS1grZVxfx6yjsxlVkKa3Gv1cBeb4b1iVjemBArpLY7O+DxR
h7sIYjCyUaShU5YxVIVS9qj6+gH9vr8FaO/Ph9bPj7mXnqXSNtkAoBv7cZlQT87R8RCNZyHR0ZrX
ruFwE0bNNOf7j/CUuCnT7MShL8DU1YaHuphug+sFa9esp3mENnru1JlxUEW3IpKQfL8orfa6Zx2s
xI2vCk9LrgwyiioNU7AHXv+Yt0zYzYlMzMEEXJJGjJOZeQbUCsJa9xOwGbvJTjyh84EolY3vbUpL
5WkGvM85yhQqdyj1iQtTalJCb1U0/a4PmuIAUoqAkkm1TrxM01f0pLoFTRO3c8Z10zWHIS3Ao8vg
iaRzAOK4tHaT9Gl0ogtiWJy1r3ftOscLzEsSxqI1SEGuX0eCbr1W9dFbltDRsDIY7n6Aarc3ojsk
N2ejumaGKg5eaT30tjA3Q4HXbTKqadU1jG58gUTP67t0YQYEHMD/ZsKfxtlNy7Rw2VcYZGOn0Fbx
UNgs2CDQ4JvMTIvT2ejB+oX/jlTaUPR55NnTEiuXSZAFP+rQ2mY5YjCK3R66StZdugye9nXLPjiV
QXAajNmpVTvYWLthYHkhgzmOk0NlHdXpzA2bTWYE8XVLQN4SdRXZHIjSA2FDT2l0feVP6KAG293a
vbBWEgF1hRUdaIrXrrN00pcBkwf4T+ihziMtK+4DaOahK+7cocsXA1Ic2CuSxtMxVRwdgknkHxCW
aTazdBYslBqncE5kzEfzFMtss3KCQ2ZQ44wkyKOuxxneZipNlU6sMxons26ansswuXeN6hjUyiwq
TaBtfKG9OnhhDHz3qAfN1i/7+4xlUnGyj6VF/0eRredu29TGTWWZl4puk3LtsITF9RWKiQfSrtV5
0FmPTdZt/U589GhRloICa/zkh7U3lzMoUJinLmLPAP8E2WKnhQVkdkih42ps8D0hI+Qh0b9RBvci
CI8lUhe4iy+T3VxlcejM2lDdZLaxJdzgEYnGMkvA7DSlSu8owuDvqBeNulcAytHGhQjZJsyy5Q9C
RbKZ05FAJMC+NNgUGice90k/Dm9+DBF4yTdH0G9IT62vKjAqPw6GlpAzFyKn3ukejaLWmsKPwIJ2
UUDH6E52LduoX5sJS1aRIUR1zd3UdaugVp88cWhH9y5WSGmXo9zW628sKZDtLqMKXyMIVEJ4TLuZ
m8dGZ/+3SZeZeWF8XqeZBniHQwLhLEeVyW2Y4MgJnOChDqod89GTYMJMwfu38rIa4UbyrHWkmsfJ
qWJH96HQmGvWJ80wnZPSW5TTmTEaD7VpP6rOdCOlAQs/yVENtvlWKbvgTzrNXzdgOPlygEZWrNka
XNx3nfiusxGIZG6CPrIkai54juJqL0yXfBWozfkI6aBMl5p0jjv9NYe6Qri/6IT/W2H99QoLpewf
V1g3j4n/bf+dxb/7tcKyP+BugwNjS7W1/Mj/VmJZH/BrGvQCKMShTLt8FX4vscDMSPKxnEuausvD
fS6xBDQaROI2D6hqBj2Mv1Nifd2JcSHwAwmRLk5dkwHbb/trjeGVOFeQ9Aq93wJgWYIjvqyIzsno
hybVpzrMthbGkTd36RuLgOF8vQpouGVMVPc0ImzbetcBqpWho9/RQv2Nmx1reL7Vqum8noDkxe26
A/t1dItkODQEsSk+9CSvLa8HHKZzKgAqKAqF83Y0uk1bl3QfI3eYM9wdHmo/ehJ6rpwPvg6XNdNR
ECn7tGMQNPToyRLVTxlLw0aNbQejH65rAzr/AkMPo+/Ba1GEmfWqR8HWT2m+7ZX6o5MXh7IZraMh
0u60SO1H33a2RQ5qxk2Ye5tDSIx9b594sHVVrWwvlWSoF0GnBWzAjbIlWUFDPdQNh5YxmWFrd0kN
Lc5ihrWD9FFfIQOWJ9BsO5YqrDNE0Ssbvu0SkGE9sxxXWbdjoi7t1HxEfXPrD0m6aBmeb30kYUK6
1jJN8fdq4M5rAFdbrJTr1GUMV0f+bR9b5bozq3aXWkW5K9TLQQW1FWCJE4xV5ojOAAZ2YS87ugCt
pEN9cutqPrIUIvyIHshPsDhBxdWswdreSI97K93uo/S9m9IB7zrIGhqovstBM9xl2VR3wjYjukNI
pXXpoqfYAROXDEsOKGt6/eijZD1sycq4NHBYqbJajl/rZllBa7KW1nsiJ9VMXA+U2UBNqbcpvBsK
cNvM8emX4jErqCOtABpH31rDYfTFUxuEzlbxoDtnLRagNuo8YM1U+hUlP2faE2aXBhrl4FaXXQG/
oD/gN2OxzCvsaQSVYjkP8wuhA8lV3ahcRWzrswDlF4CgCZlYbOmrQDOoDWw08qPcJFO5cf7+A/Ts
uOeR8JLKDdbtVoMkbuKBLXavP/RAnVVFQ4yNuvfYpe1xb7fVU+1dT2ju1Kx+MTp1WzbFpVuMV/KL
mbvmKWSgHdX8pfySWlF57Rr9WrSfUkHkK5zvwYDKpA5buiPZ0tTa89GH4u3IU5DVWkuvnqzDMFX2
0oHcs6qMK/lWQDECwICjM3Dos0BorTjOB9HcE0EHDKmqDqLApwn6DmnOYyo3ulwaHHuO37QQklUb
YTGPVVioiAHt1YQSEOsGfeXGjrjvijlPTESFLsyaZXNsUj6bzGDG8174HHeT9GhhQ0uxme1tpU2P
qFaQrgd8J1VPYXMVM6XtBainLlhXvmI+UMFP4VYdMm495/eYiOqdH1gXRo6vi2RB40iY4i3+MW1t
EvZclwyv2yaZJ4AWuQMv/aAT9DDl6xpm8awc2m7dCpJxPZAnaadwq9ybMcNDmjTr6IgaMVxHDu0O
IzIBJKDbAiYSGmeoJdZR1KHnE1E6qzWlpncNtHXok3tVpNZ6aqsbBRLe1JvHqsrvzDatOL2T40no
na+4l4b/LAD7HIrI4BzuDHvR1+5Nqz+6pfFsIVleQeD7GKqDfgzTCV6lF5zchNk07b3ApecVHp3Y
xc1I03XROCWkYvLTd91qDMGxdpyytsEw8vw0g9eZCC7bAASqK8pFLzpqIxB6ixgF1qJLx5tWqwRS
TBU3m5FvzSKazmptnPe0iGZUsB2+0nndmzE5XQiLIqTTiWtmfDTMu6ExWH86DIlNzbpEyOE4r73o
yU2UcGumjbMTBnFH5F+uwpSwPVtBR9vnj2mhUzeVHNDUuOLgn3+KCT5cZWm7Hbs42g8l0VVdiG+j
HBl7K5Jb39mTg2AaFbkON8yjw5SnGcNBH0dvF6uH3HAMZE4WweWtjs6uvfGG0lrXlFBrzdCXkTTF
OtARzECUW+ax15FNGixZ8nPbgj+Zero9K3RWhdbp62PUtAulNsadjVsUPhk2QlWdvB3UwSW+bW/5
ui3+97j1149bNHi/c9wKExC7z+G3e9r8099OXJqL2BM5jsnIEEjIbycu84NLzAXCB81yGeXJxPDf
T1wAiF9FTia4KeYib09ckrCB6IT/S1+b7vnfIB4wa/pqmOhwBZy6mEHRRX89G70Z3fmgMeOOIASC
esgKKwQijBG0aRZF9guw5G4i+9CVy5YV42BhGUPJfftKha+Q6m3wAkCVZNGT3YtJLoOGEOF2oVSN
9RDUCEgitD1rF2u7xgpavC6lLmaD0DHTY9tN6l7TmLfLxTZvw72FtuicVS5dt0dPLtJDTulv0OTE
IoK5Y8DFT41c3rPSQjRHwrHs5JLvsvZ3chPI5HaQyI1hyB5buVHY7Bjo5auDKzeRRG4nk9xYfLnF
RHKzseW2U5DuEV0j5PJXjT1gPYgISHX5Dzz32L7SvF2zc5yrLfb3JJrAWNHnU4rLtJwu23hRVa06
KzKkxm05zANeEJr35DYn1RXnlw+BvjdvsioiA9b/1On6c5baSDtNhCUGpaeH7LQoB5bN1vFAAYXH
zkcygme/Bt5ueoRhQ4XiZeGkLpOZr2TXik0XWaFVlWvOuVcMoPzCHE3n0K1MN1i2db61vf5CeKJC
kUYrJZ/aBZ2ji9hgFqwPBuEAkUE8hZuHyyTTFo3AQJN5dT7nLtyaajqvh/Y5VjlIJlgv6P3v2aCx
aJCSMh+qTVjSz/RG5dqtfBZ95KFAmvSHoLkKe50zppayfHnVxjBGjBrFBbwCnHZhEqMLR2WqtVL1
b03Io7sLB4dG2MfhbkhhAZRYplwNQDWE9/toqi88TYh5q5Lf4WnVvJocaxmCxENtc5KhQZ2NlfEJ
Sh22l8q709romE1acd9U58Rk4cABnizbOWnWr72JqCNVtnqEbPq0sv0T0AfyZEMolK2hgh6RK5tF
egVQ23NygQlcjWk49TrHI/5I/y5cl00CywJymuZV6Soo6WjQO8E57+YDHcQM9MRYnVgZYt+uu2l6
GstU9FxNV/BNCRroWK61K0I2TwztJ11Syob+6O/L0oQpONo7tRP27vW/fLP49b8ipPpZmsKNS6aN
nQDyg6mXhNp9XurBqeG44zlORAQAuXY7YKQ/ZOkIQ0HJXjJQ9+QC5kx18C6tVJuTTUpVdO4gJliW
RbqxIphfnDMXwusZy1ftiYEEFdCT2oDt5I9j0mKEafWjVSdn4+idveKqUsIG11qaP1ElwhkOhoeq
x9bnQ6CcRXV0SOAREQTiq+u20oM92Kx5iCMY9Qne9iR7SWtUVGiFHnWjtEhgyUMcDpfw11mOika2
LVV3K+zmTPS028NePUBBIg0cqyeGBX/cA0aiFW2O53F9iuFEPcReoSLZAdlpxzJw1W5Ay8uoCVWG
TpQyfiJ31WdLBlLECXGIk4HknFVHxlx2zdYNxlORmpt2MKcnrZ1wB4yrqs6tvZv7/SWqSPBfhn9a
gOicezIh4/WkV/t5u8t6+8GXwz/B08wiravXFuMv0n+I2jAaQjc8Gb8RySCOEhTnZebE5xVkzNMo
JipkcJRdNWTmBpkbQjWjdjdiVNVLj+yLpPhk0t92ZPxHiVVoRj3uHtopIQmgRqNdqASGNCSHUERV
m1SGiUQyVuTGn4gYcWTYSCtjRwow7xsAKoR1y1ASX20vGPbx5L6MLEno4WDyRsIu40xKRec0BD6U
JqcNaVTGngQyAMUjCSXvtezAzIjUS1JSLJ/pFxY0L7AwbajRiUOeSkmvXwHS2IiJZrM2whMne6Wb
MKl5ZKuaWke1IANaChnV0uTRQcGiN2975dSVcS4ZuS5pEF8UVfSxIw3kEqRiNKPABJVcFM4cDpYz
Fwq1kt74A14NYmM0GSDjJ9qt7aCMD8iWsciY8fBizVmSwbzF57l3JHoCWySpNB2iBLDyuTW3GslY
ILumkCE2LizToZyVPekF6kB0BGUpTloZfUMfLAVheACOG+3S0LuiW35ikpbjydgcv83OYyU/bevs
Ao9JcGKORJyNAYq30PaJNa2Q0rHMQnqkrQ8yPb6rZEyP3kaAvlkrp7g4MNcgUycuzuoU0FCrFw6L
5bLt1eboEZaWW54FU9Y6p+eYLqyumfj8Nvq8CaZ6oY0AIoPhxAmGYKNtywoL2DgpOzsnd6ELjEtg
gX79qQmzp6AK6Dlrg7k3evOsGco7QjvUZdfjj3v9UeTNKsekAi8Xc2gW9GcQXQE7tsanaQSYGcsB
jsJw0hMUnrX2aWpCMbdbhIRlQAxTnSI2JcUoW8QZhKLR19vtkE2rFGcwDgnrzEaiXFsFOS2SazYp
yQrTzm1Zpwd0fs5MZ7iwqHXlrhB+scmtArcaS2kgnPbBcctH18f9gfL6TFESHEsTHg69jakoItSI
tauDo48s74yS89ga1PgMq5mh2lwTrX6sZPoZ9I9pRk7paWF6jBNLTtICUagz4ICKNFw+Zhs/+sI/
T4aRFLCxcedZnV5GWfCMcYzSo5s2Fd3QygmwJ0Lun6P2oy6rk5v/nsir8R8vfwOszRH5OyfyvGo5
dr8+3Pb5X//UUH380s37XV5C+9KGcIDQ60umtoG8nDM6DkxMLDaH5M8nccEhHVcnhnEeznr9R296
nzTDKSF/4XegPPk7J3EY3O9kfbrUcWNpAN+BEu19i90nhL71XbqQ9ZjYRy+qjEWQ99ti8lA8auMn
ve+6DWaEo4rtKDCjNV+0c7tG7RQj3oCWDxbz2hb5tdO47j5vh+ai0qsNEtZ226Jg37/+8KFYMN7l
1DLUqzwKHtJc804Z3WtFNR5KkzN1cRiSDHn0rvFbcSJshjOl7T4pSbdqA8++gBLV1JCZYDRiGD6O
NWrjUZBKno0cLDn1bUK/zldealx0CUuEsOVCPrjWvOuobU2FUVNNZsOkdS1zvzhZRX09j7EeX+V8
S8OEWCb6j2C/ieEcNe1KjY+uBqi+VhC2N6Jna1CTPU4wiejOMQl73iFvuQBXISZCLZVnzUIVa2c+
HKxwX5H+s8lFRIY3HEt9JFHGKaPtqMTHEL4Blj7yakyFTkGf4IlHd9t28cIEDRFLTyKk0UFdxyob
s5JsKl2wMEJRZubqoHwgf8CsdmFEZBm7vEb2VVzHx4ZOLJktIRZPTGuhnz2z064cs2V5JIxsIBvC
JQcuCAo2Lhy9CNIdRbmKfAea7lL0mr7GrrAS2gEPpkJNxcKTB9uoUdc+1n2HkWoN4j9ThMJ5dZgR
X8y5hoGSpxyy0WBymnA8d9c21lzkED4k6SjajAm8c+WJEVcpyXJ1nTw4JW2WghiK0LHuYjJzkHHe
OtueJJXx2oiLma1yglZDOBYpfSENJKh6OzQNCfYOWnxpQscvG+TiyFT8U2sZJyonamQuZ8EwLEuH
iNlqw6XOVO0ICq8EhJbZz2XUHakW7Haar4DcLYvYnB3HiC77Xd9SI4FPgINELem3CzGs5H1M/Bva
VeAN8i1erDmNyVmvdZ9EX2wm7QD3lzEy+w6t18DVN2aMIZuUG8AgJImaGnez+8gzVrnLxze7jqs1
diUamchiF269cKqTxoWyNRonY8NtbLsVDr2ZGysbbnEA1AHEFmb9jIfU7PFkQmA005J0yfnDmJXC
PfplesBJD/iUNCDCr2sqq5gHz0vzo8VUQGnFYyLB5PlzxwkYHOd2lDKW2D2bVNJ2fF2T4/fLwayI
SsGvhw98S/NnUdveUVBhNMEg3c6bxLVuvNJfAtvYc1n3Y9xeWLzaxMN3EZ8l0Yhax7oZreBOqcHm
AU3Ne1rGk67DA+j22VBx8C+wQaR1gWXEXDLaXsU1Y30bmZjenJRqtB6ciVi0fkULAm1Wq69Vgq16
K9uoqXeH5Y5Kwet3JXGJeqD7MyvWuA1dsMk9DSMUoXJ6eTHmq8EJEEoMqzpBeK+r29Rhnx5PezDM
RX2Hz3KODOCCxt+cPui9aiqHqEBB3nJAIQoE7W86BCe6Up8VU3HqKdm9ZRD+jcC5G1RmHWm2G3Cj
chY91ckJIGz+2CgdSLrz0PNOMrBxhaOtkePlZKIHjnFK8Xk+5cEtApszN2tR7agLW5YPzFxNZ89C
soAasRwVDuxSqGwH28DtQojf5tJvzkZ9Q3ahW4UPEFc+urgFYZI0F32BYAJAWFAuiW1Y6Pllrq0S
I1o6pT9u6gYxWWIk7TKQKQjpayCCJrMRGpmSMMi8hIr5MxqvZNEB9jprQhP9v8SzKhLUqkBsHSW6
NZUQV4JnCegRgF3RnUT4RqPhSCbJsClM+yz2m/R8LA00JJ0KQBeHaZVoBLXAjfVjALIDJFlPImVH
FIJe4y28ZEK3TkAd7NkcBi0oaIjeAixtapUO5VZALJSE1lKU2LsJjq0ugbYNZNupjhbkpFyFkAvo
i6LcX0L3xDsskbiZhOPqEpPLGyaC/rx1u3hJP4ZUnoaxwCjhuvAVSZYFt9s23UhzqMd9ImG8I1Te
PAvSNUJ8b9/Ec+MV3OvizIF2qc28V6wvfN9Sgn59ZHkXYYpsm6JKANZxYNWFVF8djGAfDqwlocE9
7JaNkUb90URaAyEZlLxeTfD1JHB4gDzs5Bjo3RT3M/lext6lpl/oElU8MrliFIUKTZEgY2I2wffY
CE6ccVr0EnwMBzreJ50acwqUbTSJRZ4kIJl0LmXOAfIBFzMZp9oCpVm3UM8yOf3q5RxskBOx2nSx
uAzdWQ7GwplEusWWSv6C7u8VPq97E9R2mlvqVunpaneM3SzGb42cwzWNDj15ipEGjSCRpkqLV6MH
zFOr020iZ3kyPObKlPM9vuUTV67d0Ri7wUA8HLARagtM88QVRB2mIaWqFwj52kuXrk/BGNGMqoRr
RDbntom0oDvbnKGjLqePY8F+LRhIApX52Hdets1b9u6Gk0US2YQia3yHdDnR9OVsM2LIGfuU27Gc
e2JOp6SVs9BR2bdyNkrZzR0OXIxQlf/E2G54UEeSjgAzJAuCobrNJCettZy59nL6qqZheR2bosaY
PRt0OJatnNWSebOOETgO5XAe2cxNQe3sSHXdDbxJdYjaZqQwWKVuh83Z4n4WLv25WkkxHfQtPurS
nP39k/sxxGde55+a74KB/wJgeHH5/67+8Smv/nG8XF29fzDZ3n/Ki7HCFNDU/379a/8lXzw2j1/8
Yfl6Sj5vX6rx4qVuk+b7f8sj/QL4kg90lodZcwVLQHbS3zzEX/ql7z/Q3yoGUHp/UQy8Xtfr9Xzv
YZJHLrt9fvnXPy24whaoKtl6x1mEEeKf/0jyzP/1r3X7g3T64DeSScnCVWnC83y/DlC+dyO+/xo/
3+/v3dAvXsATCuJGvk9+mGdvCxyB8fav3IF3D/DmDsATxEJkorZHV29gJHr7+q0P8AdJGXIMXSMO
2/2l+Prff/2Pz2kI9BbTdvjUvH39vxZ4f/EuvHuYL+4C8xfT1Vzg0iaTGHQnX94HMHVMR2Q7DZvT
/9nn4N0L+KrQpaD8K5+Gdw/zxX0QlLOuScPrtdB9exPsDxayHEMDP2lzBPpZPwwmn+EfuwnuBwPT
CD1cjH681PcfBoZ2HFLYI6UBTzCG+z9aFN69i+8/DF8BSv/24uh8QAvmQDagbW/iyXm3OOofsOOw
fGoOlFAUWz/rfaCV82OfB+cDozVeq8MHwpFNm7ffCv2DDQCAqSnUDl3OTnmun2+B/OF74H7Q2APx
XlmurvPV4IW+vQviAygIAYPfYjCtsSr/nPdB6gl//LPg6hwVHNSCXx8YjA8kBgA2FcRQYBL7Oe+C
1ED/6F2QIYICJxyro2ybfvlpMJGEcn/I4yAERNqCf9L78MM7hfNBxYzIKxRSrGG5745P4gOHCmZN
aAuhC/+s34lf3p13Z9G/c4h22BB12tU23WvZWH93F8wPgiIdezGLg4B5+Mtd//nWyPfm1f9ovyTZ
BD+/o0nW0tsF0v7AuihlPJhKrV++MT/lRvHDCyTTEjA9QnBc4FyAJPz9fdAEd0Ln2GQbUpX+U96F
97Kv/+SjAAjBsUFEkUkDFuHLu4DSXqCr1pn3oDt3ftbtUsrgf2yjEB+oqjB04w+gjtRUbuyX3wo+
LPJ0Sc0l5Ffmr34a/sLq8VsvYh6EyfNrqyJ8qb/VrPijX/hcxH/9929GjFTgX/ze1Vi8/PLUvxzI
5Z///cVR/fV4+OYvPx8XX5/m13/+6+v7+pm/eK7PL+rz/9yEL9Vj9RSAt5aNmV+vUmZR/eufmxC0
wTejmTgb/n41//rnF9f65v3/3oP/SdzB69XIV/afPfrh8TF7+XyRv4915WHuRy9881hFf3Bb2KZ+
9NH/JA/rB2/L7rHqHj9f5O+3xaIZ8qMXfvaIofbzw7x5aBbzH33omz8Vzf7gbXn9tCg34TeVAKzD
P/oCts+Pr4/+zS+T9T/wZdrl/ss331jWxx+9+D9hcPzgrf8T/9kPPvrZn6Sm/+DD3/yxduS7j/yt
pfq3FsDXC/jn3u+3/tmXm5P8jafk5bH69/8HAAD//w==</cx:binary>
              </cx:geoCache>
            </cx:geography>
          </cx:layoutPr>
        </cx:series>
      </cx:plotAreaRegion>
    </cx:plotArea>
  </cx:chart>
</cx: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31"/>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cdr:x>
      <cdr:y>0.26665</cdr:y>
    </cdr:from>
    <cdr:to>
      <cdr:x>0.5</cdr:x>
      <cdr:y>0.38174</cdr:y>
    </cdr:to>
    <cdr:cxnSp macro="">
      <cdr:nvCxnSpPr>
        <cdr:cNvPr id="5" name="Straight Connector 4">
          <a:extLst xmlns:a="http://schemas.openxmlformats.org/drawingml/2006/main">
            <a:ext uri="{FF2B5EF4-FFF2-40B4-BE49-F238E27FC236}">
              <a16:creationId xmlns:a16="http://schemas.microsoft.com/office/drawing/2014/main" id="{2114EB83-F536-4E3E-8994-60D272D50BAF}"/>
            </a:ext>
          </a:extLst>
        </cdr:cNvPr>
        <cdr:cNvCxnSpPr/>
      </cdr:nvCxnSpPr>
      <cdr:spPr>
        <a:xfrm xmlns:a="http://schemas.openxmlformats.org/drawingml/2006/main" flipV="1">
          <a:off x="1440160" y="1152128"/>
          <a:ext cx="0" cy="497269"/>
        </a:xfrm>
        <a:prstGeom xmlns:a="http://schemas.openxmlformats.org/drawingml/2006/main" prst="line">
          <a:avLst/>
        </a:prstGeom>
        <a:ln xmlns:a="http://schemas.openxmlformats.org/drawingml/2006/main" w="19050">
          <a:solidFill>
            <a:schemeClr val="accent2"/>
          </a:solidFill>
          <a:tailEnd type="oval"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0.502</cdr:x>
      <cdr:y>0.775</cdr:y>
    </cdr:from>
    <cdr:to>
      <cdr:x>0.502</cdr:x>
      <cdr:y>0.89009</cdr:y>
    </cdr:to>
    <cdr:cxnSp macro="">
      <cdr:nvCxnSpPr>
        <cdr:cNvPr id="7" name="Straight Connector 6">
          <a:extLst xmlns:a="http://schemas.openxmlformats.org/drawingml/2006/main">
            <a:ext uri="{FF2B5EF4-FFF2-40B4-BE49-F238E27FC236}">
              <a16:creationId xmlns:a16="http://schemas.microsoft.com/office/drawing/2014/main" id="{46B68BF8-4B76-47AE-95F6-9E087DB9407B}"/>
            </a:ext>
          </a:extLst>
        </cdr:cNvPr>
        <cdr:cNvCxnSpPr/>
      </cdr:nvCxnSpPr>
      <cdr:spPr>
        <a:xfrm xmlns:a="http://schemas.openxmlformats.org/drawingml/2006/main">
          <a:off x="1445915" y="3348534"/>
          <a:ext cx="0" cy="497269"/>
        </a:xfrm>
        <a:prstGeom xmlns:a="http://schemas.openxmlformats.org/drawingml/2006/main" prst="line">
          <a:avLst/>
        </a:prstGeom>
        <a:ln xmlns:a="http://schemas.openxmlformats.org/drawingml/2006/main" w="19050">
          <a:solidFill>
            <a:schemeClr val="accent2"/>
          </a:solidFill>
          <a:tailEnd type="oval" w="lg" len="lg"/>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5221"/>
          </a:xfrm>
          <a:prstGeom prst="rect">
            <a:avLst/>
          </a:prstGeom>
        </p:spPr>
        <p:txBody>
          <a:bodyPr vert="horz" lIns="90672" tIns="45336" rIns="90672" bIns="45336" rtlCol="0"/>
          <a:lstStyle>
            <a:lvl1pPr algn="l">
              <a:defRPr sz="1200"/>
            </a:lvl1pPr>
          </a:lstStyle>
          <a:p>
            <a:endParaRPr lang="et-EE"/>
          </a:p>
        </p:txBody>
      </p:sp>
      <p:sp>
        <p:nvSpPr>
          <p:cNvPr id="3" name="Date Placeholder 2"/>
          <p:cNvSpPr>
            <a:spLocks noGrp="1"/>
          </p:cNvSpPr>
          <p:nvPr>
            <p:ph type="dt" idx="1"/>
          </p:nvPr>
        </p:nvSpPr>
        <p:spPr>
          <a:xfrm>
            <a:off x="3776707" y="0"/>
            <a:ext cx="2889250" cy="495221"/>
          </a:xfrm>
          <a:prstGeom prst="rect">
            <a:avLst/>
          </a:prstGeom>
        </p:spPr>
        <p:txBody>
          <a:bodyPr vert="horz" lIns="90672" tIns="45336" rIns="90672" bIns="45336" rtlCol="0"/>
          <a:lstStyle>
            <a:lvl1pPr algn="r">
              <a:defRPr sz="1200"/>
            </a:lvl1pPr>
          </a:lstStyle>
          <a:p>
            <a:fld id="{C1E05C45-CB5F-45D8-BF58-95D840411029}" type="datetimeFigureOut">
              <a:rPr lang="et-EE" smtClean="0"/>
              <a:t>09.07.2019</a:t>
            </a:fld>
            <a:endParaRPr lang="et-EE"/>
          </a:p>
        </p:txBody>
      </p:sp>
      <p:sp>
        <p:nvSpPr>
          <p:cNvPr id="4" name="Slide Image Placeholder 3"/>
          <p:cNvSpPr>
            <a:spLocks noGrp="1" noRot="1" noChangeAspect="1"/>
          </p:cNvSpPr>
          <p:nvPr>
            <p:ph type="sldImg" idx="2"/>
          </p:nvPr>
        </p:nvSpPr>
        <p:spPr>
          <a:xfrm>
            <a:off x="857250" y="742950"/>
            <a:ext cx="4953000" cy="3714750"/>
          </a:xfrm>
          <a:prstGeom prst="rect">
            <a:avLst/>
          </a:prstGeom>
          <a:noFill/>
          <a:ln w="12700">
            <a:solidFill>
              <a:prstClr val="black"/>
            </a:solidFill>
          </a:ln>
        </p:spPr>
        <p:txBody>
          <a:bodyPr vert="horz" lIns="90672" tIns="45336" rIns="90672" bIns="45336" rtlCol="0" anchor="ctr"/>
          <a:lstStyle/>
          <a:p>
            <a:endParaRPr lang="et-EE"/>
          </a:p>
        </p:txBody>
      </p:sp>
      <p:sp>
        <p:nvSpPr>
          <p:cNvPr id="5" name="Notes Placeholder 4"/>
          <p:cNvSpPr>
            <a:spLocks noGrp="1"/>
          </p:cNvSpPr>
          <p:nvPr>
            <p:ph type="body" sz="quarter" idx="3"/>
          </p:nvPr>
        </p:nvSpPr>
        <p:spPr>
          <a:xfrm>
            <a:off x="666750" y="4704596"/>
            <a:ext cx="5334000" cy="4456986"/>
          </a:xfrm>
          <a:prstGeom prst="rect">
            <a:avLst/>
          </a:prstGeom>
        </p:spPr>
        <p:txBody>
          <a:bodyPr vert="horz" lIns="90672" tIns="45336" rIns="90672" bIns="453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9407474"/>
            <a:ext cx="2889250" cy="495221"/>
          </a:xfrm>
          <a:prstGeom prst="rect">
            <a:avLst/>
          </a:prstGeom>
        </p:spPr>
        <p:txBody>
          <a:bodyPr vert="horz" lIns="90672" tIns="45336" rIns="90672" bIns="45336" rtlCol="0" anchor="b"/>
          <a:lstStyle>
            <a:lvl1pPr algn="l">
              <a:defRPr sz="1200"/>
            </a:lvl1pPr>
          </a:lstStyle>
          <a:p>
            <a:endParaRPr lang="et-EE"/>
          </a:p>
        </p:txBody>
      </p:sp>
      <p:sp>
        <p:nvSpPr>
          <p:cNvPr id="7" name="Slide Number Placeholder 6"/>
          <p:cNvSpPr>
            <a:spLocks noGrp="1"/>
          </p:cNvSpPr>
          <p:nvPr>
            <p:ph type="sldNum" sz="quarter" idx="5"/>
          </p:nvPr>
        </p:nvSpPr>
        <p:spPr>
          <a:xfrm>
            <a:off x="3776707" y="9407474"/>
            <a:ext cx="2889250" cy="495221"/>
          </a:xfrm>
          <a:prstGeom prst="rect">
            <a:avLst/>
          </a:prstGeom>
        </p:spPr>
        <p:txBody>
          <a:bodyPr vert="horz" lIns="90672" tIns="45336" rIns="90672" bIns="45336" rtlCol="0" anchor="b"/>
          <a:lstStyle>
            <a:lvl1pPr algn="r">
              <a:defRPr sz="1200"/>
            </a:lvl1pPr>
          </a:lstStyle>
          <a:p>
            <a:fld id="{84B23C56-74AC-4E72-B7CD-51B9FE001FF0}" type="slidenum">
              <a:rPr lang="et-EE" smtClean="0"/>
              <a:t>‹#›</a:t>
            </a:fld>
            <a:endParaRPr lang="et-EE"/>
          </a:p>
        </p:txBody>
      </p:sp>
    </p:spTree>
    <p:extLst>
      <p:ext uri="{BB962C8B-B14F-4D97-AF65-F5344CB8AC3E}">
        <p14:creationId xmlns:p14="http://schemas.microsoft.com/office/powerpoint/2010/main" val="3582604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84B23C56-74AC-4E72-B7CD-51B9FE001FF0}" type="slidenum">
              <a:rPr lang="et-EE" smtClean="0"/>
              <a:t>3</a:t>
            </a:fld>
            <a:endParaRPr lang="et-EE"/>
          </a:p>
        </p:txBody>
      </p:sp>
    </p:spTree>
    <p:extLst>
      <p:ext uri="{BB962C8B-B14F-4D97-AF65-F5344CB8AC3E}">
        <p14:creationId xmlns:p14="http://schemas.microsoft.com/office/powerpoint/2010/main" val="3805190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t-E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4A7127D6-AE2F-45FB-80E1-FD541B810811}" type="datetimeFigureOut">
              <a:rPr lang="et-EE" smtClean="0"/>
              <a:t>09.07.2019</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1652842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4A7127D6-AE2F-45FB-80E1-FD541B810811}" type="datetimeFigureOut">
              <a:rPr lang="et-EE" smtClean="0"/>
              <a:t>09.07.2019</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1052158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4A7127D6-AE2F-45FB-80E1-FD541B810811}" type="datetimeFigureOut">
              <a:rPr lang="et-EE" smtClean="0"/>
              <a:t>09.07.2019</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195980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800"/>
            </a:lvl1pPr>
          </a:lstStyle>
          <a:p>
            <a:r>
              <a:rPr lang="en-US" dirty="0"/>
              <a:t>Click to edit Master title style</a:t>
            </a:r>
            <a:endParaRPr lang="et-EE" dirty="0"/>
          </a:p>
        </p:txBody>
      </p:sp>
      <p:sp>
        <p:nvSpPr>
          <p:cNvPr id="3" name="Content Placeholder 2"/>
          <p:cNvSpPr>
            <a:spLocks noGrp="1"/>
          </p:cNvSpPr>
          <p:nvPr>
            <p:ph idx="1"/>
          </p:nvPr>
        </p:nvSpPr>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4A7127D6-AE2F-45FB-80E1-FD541B810811}" type="datetimeFigureOut">
              <a:rPr lang="et-EE" smtClean="0"/>
              <a:t>09.07.2019</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1670599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normAutofit/>
          </a:bodyPr>
          <a:lstStyle>
            <a:lvl1pPr algn="l">
              <a:defRPr sz="3600" b="1" cap="all"/>
            </a:lvl1pPr>
          </a:lstStyle>
          <a:p>
            <a:r>
              <a:rPr lang="en-US"/>
              <a:t>Click to edit Master title style</a:t>
            </a:r>
            <a:endParaRPr lang="et-E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7127D6-AE2F-45FB-80E1-FD541B810811}" type="datetimeFigureOut">
              <a:rPr lang="et-EE" smtClean="0"/>
              <a:t>09.07.2019</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3031496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4A7127D6-AE2F-45FB-80E1-FD541B810811}" type="datetimeFigureOut">
              <a:rPr lang="et-EE" smtClean="0"/>
              <a:t>09.07.2019</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369908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t-E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4A7127D6-AE2F-45FB-80E1-FD541B810811}" type="datetimeFigureOut">
              <a:rPr lang="et-EE" smtClean="0"/>
              <a:t>09.07.2019</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4218355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4A7127D6-AE2F-45FB-80E1-FD541B810811}" type="datetimeFigureOut">
              <a:rPr lang="et-EE" smtClean="0"/>
              <a:t>09.07.2019</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2793075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7127D6-AE2F-45FB-80E1-FD541B810811}" type="datetimeFigureOut">
              <a:rPr lang="et-EE" smtClean="0"/>
              <a:t>09.07.2019</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3604312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t-E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7127D6-AE2F-45FB-80E1-FD541B810811}" type="datetimeFigureOut">
              <a:rPr lang="et-EE" smtClean="0"/>
              <a:t>09.07.2019</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306804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t-E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7127D6-AE2F-45FB-80E1-FD541B810811}" type="datetimeFigureOut">
              <a:rPr lang="et-EE" smtClean="0"/>
              <a:t>09.07.2019</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C3467BE-4CF1-4C55-B552-47979B270F1A}" type="slidenum">
              <a:rPr lang="et-EE" smtClean="0"/>
              <a:t>‹#›</a:t>
            </a:fld>
            <a:endParaRPr lang="et-EE"/>
          </a:p>
        </p:txBody>
      </p:sp>
    </p:spTree>
    <p:extLst>
      <p:ext uri="{BB962C8B-B14F-4D97-AF65-F5344CB8AC3E}">
        <p14:creationId xmlns:p14="http://schemas.microsoft.com/office/powerpoint/2010/main" val="1573147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346050"/>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p:cNvSpPr>
            <a:spLocks noGrp="1"/>
          </p:cNvSpPr>
          <p:nvPr>
            <p:ph type="body" idx="1"/>
          </p:nvPr>
        </p:nvSpPr>
        <p:spPr>
          <a:xfrm>
            <a:off x="457200" y="836712"/>
            <a:ext cx="8229600" cy="52894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7127D6-AE2F-45FB-80E1-FD541B810811}" type="datetimeFigureOut">
              <a:rPr lang="et-EE" smtClean="0"/>
              <a:t>09.07.2019</a:t>
            </a:fld>
            <a:endParaRPr lang="et-E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11" name="TextBox 10"/>
          <p:cNvSpPr txBox="1"/>
          <p:nvPr userDrawn="1"/>
        </p:nvSpPr>
        <p:spPr>
          <a:xfrm>
            <a:off x="467544" y="6597352"/>
            <a:ext cx="7776864" cy="184666"/>
          </a:xfrm>
          <a:prstGeom prst="rect">
            <a:avLst/>
          </a:prstGeom>
          <a:noFill/>
        </p:spPr>
        <p:txBody>
          <a:bodyPr wrap="square" rtlCol="0">
            <a:spAutoFit/>
          </a:bodyPr>
          <a:lstStyle/>
          <a:p>
            <a:r>
              <a:rPr lang="et-EE" sz="600" baseline="0" dirty="0">
                <a:solidFill>
                  <a:schemeClr val="bg1">
                    <a:lumMod val="50000"/>
                  </a:schemeClr>
                </a:solidFill>
              </a:rPr>
              <a:t>Autoriõigus: Palgainfo Agentuur, Tark tööandja OÜ</a:t>
            </a:r>
            <a:endParaRPr lang="en-GB" sz="600" dirty="0">
              <a:solidFill>
                <a:schemeClr val="bg1">
                  <a:lumMod val="50000"/>
                </a:schemeClr>
              </a:solidFill>
            </a:endParaRPr>
          </a:p>
        </p:txBody>
      </p:sp>
      <p:pic>
        <p:nvPicPr>
          <p:cNvPr id="8" name="Picture 7">
            <a:extLst>
              <a:ext uri="{FF2B5EF4-FFF2-40B4-BE49-F238E27FC236}">
                <a16:creationId xmlns:a16="http://schemas.microsoft.com/office/drawing/2014/main" id="{FCA05575-E746-455D-A902-E27A430C068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884368" y="136525"/>
            <a:ext cx="998395" cy="264575"/>
          </a:xfrm>
          <a:prstGeom prst="rect">
            <a:avLst/>
          </a:prstGeom>
        </p:spPr>
      </p:pic>
    </p:spTree>
    <p:extLst>
      <p:ext uri="{BB962C8B-B14F-4D97-AF65-F5344CB8AC3E}">
        <p14:creationId xmlns:p14="http://schemas.microsoft.com/office/powerpoint/2010/main" val="2671445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1800" kern="1200">
          <a:solidFill>
            <a:schemeClr val="tx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www.palgainfo.ee/" TargetMode="External"/><Relationship Id="rId2" Type="http://schemas.openxmlformats.org/officeDocument/2006/relationships/hyperlink" Target="mailto:palgauuring@palgainfo.ee" TargetMode="External"/><Relationship Id="rId1" Type="http://schemas.openxmlformats.org/officeDocument/2006/relationships/slideLayout" Target="../slideLayouts/slideLayout7.xml"/><Relationship Id="rId4" Type="http://schemas.openxmlformats.org/officeDocument/2006/relationships/hyperlink" Target="https://www.palgainfo.ee/tellimine-peamenyys/tootasu-analyys#Telli" TargetMode="Externa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microsoft.com/office/2014/relationships/chartEx" Target="../charts/chartEx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2" y="4406900"/>
            <a:ext cx="8026152" cy="1362075"/>
          </a:xfrm>
        </p:spPr>
        <p:txBody>
          <a:bodyPr>
            <a:normAutofit/>
          </a:bodyPr>
          <a:lstStyle/>
          <a:p>
            <a:r>
              <a:rPr lang="et-EE" sz="1800">
                <a:solidFill>
                  <a:schemeClr val="accent2"/>
                </a:solidFill>
              </a:rPr>
              <a:t>TÖÖTASU PÕHJALIK ANALÜÜS</a:t>
            </a:r>
            <a:br>
              <a:rPr lang="et-EE" sz="1800">
                <a:solidFill>
                  <a:schemeClr val="accent2"/>
                </a:solidFill>
              </a:rPr>
            </a:br>
            <a:br>
              <a:rPr lang="et-EE" sz="800"/>
            </a:br>
            <a:r>
              <a:rPr lang="en-US"/>
              <a:t>Üldsekretär </a:t>
            </a:r>
            <a:r>
              <a:rPr lang="en-US" dirty="0"/>
              <a:t>(4120) </a:t>
            </a:r>
            <a:endParaRPr lang="et-EE" sz="2000" dirty="0"/>
          </a:p>
        </p:txBody>
      </p:sp>
      <p:pic>
        <p:nvPicPr>
          <p:cNvPr id="3" name="Picture 2">
            <a:extLst>
              <a:ext uri="{FF2B5EF4-FFF2-40B4-BE49-F238E27FC236}">
                <a16:creationId xmlns:a16="http://schemas.microsoft.com/office/drawing/2014/main" id="{5ACAB65B-8F51-4C16-A860-8DF621EBEA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DB4184BB-98C5-4ED5-B077-EADD85E2BA41}"/>
              </a:ext>
            </a:extLst>
          </p:cNvPr>
          <p:cNvSpPr txBox="1"/>
          <p:nvPr/>
        </p:nvSpPr>
        <p:spPr>
          <a:xfrm>
            <a:off x="7524328" y="6381328"/>
            <a:ext cx="1440160" cy="307777"/>
          </a:xfrm>
          <a:prstGeom prst="rect">
            <a:avLst/>
          </a:prstGeom>
          <a:noFill/>
        </p:spPr>
        <p:txBody>
          <a:bodyPr wrap="square" rtlCol="0">
            <a:spAutoFit/>
          </a:bodyPr>
          <a:lstStyle/>
          <a:p>
            <a:pPr algn="r"/>
            <a:r>
              <a:rPr lang="et-EE" sz="1400" i="1" dirty="0">
                <a:solidFill>
                  <a:schemeClr val="bg1">
                    <a:lumMod val="75000"/>
                  </a:schemeClr>
                </a:solidFill>
              </a:rPr>
              <a:t>Näidis</a:t>
            </a:r>
            <a:endParaRPr lang="en-US" sz="1400" i="1" dirty="0">
              <a:solidFill>
                <a:schemeClr val="bg1">
                  <a:lumMod val="75000"/>
                </a:schemeClr>
              </a:solidFill>
            </a:endParaRPr>
          </a:p>
        </p:txBody>
      </p:sp>
    </p:spTree>
    <p:extLst>
      <p:ext uri="{BB962C8B-B14F-4D97-AF65-F5344CB8AC3E}">
        <p14:creationId xmlns:p14="http://schemas.microsoft.com/office/powerpoint/2010/main" val="2972636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693668" y="5106800"/>
            <a:ext cx="7756665" cy="1184766"/>
          </a:xfrm>
          <a:prstGeom prst="rect">
            <a:avLst/>
          </a:prstGeom>
        </p:spPr>
        <p:txBody>
          <a:bodyPr>
            <a:normAutofit/>
          </a:bodyPr>
          <a:lstStyle>
            <a:lvl1pPr marL="342881" indent="-342881"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1pPr>
            <a:lvl2pPr marL="742908" indent="-285734"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2pPr>
            <a:lvl3pPr marL="1142936"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3pPr>
            <a:lvl4pPr marL="1600110"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4pPr>
            <a:lvl5pPr marL="2057285"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5pPr>
            <a:lvl6pPr marL="2514459"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33"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08"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83"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t-EE" sz="1131" b="1">
                <a:solidFill>
                  <a:srgbClr val="5F5A4E"/>
                </a:solidFill>
                <a:latin typeface="+mn-lt"/>
              </a:rPr>
              <a:t>Lisainfo</a:t>
            </a:r>
            <a:r>
              <a:rPr lang="en-US" sz="1131" b="1">
                <a:solidFill>
                  <a:srgbClr val="5F5A4E"/>
                </a:solidFill>
                <a:latin typeface="+mn-lt"/>
              </a:rPr>
              <a:t>:</a:t>
            </a:r>
          </a:p>
          <a:p>
            <a:pPr marL="0" indent="0" algn="ctr">
              <a:buNone/>
            </a:pPr>
            <a:r>
              <a:rPr lang="en-US" sz="1131">
                <a:solidFill>
                  <a:srgbClr val="5F5A4E"/>
                </a:solidFill>
                <a:latin typeface="+mn-lt"/>
              </a:rPr>
              <a:t>Palgainfo Agentuur</a:t>
            </a:r>
          </a:p>
          <a:p>
            <a:pPr marL="0" indent="0" algn="ctr">
              <a:buNone/>
            </a:pPr>
            <a:r>
              <a:rPr lang="it-IT" sz="1131">
                <a:solidFill>
                  <a:srgbClr val="5F5A4E"/>
                </a:solidFill>
                <a:latin typeface="+mn-lt"/>
              </a:rPr>
              <a:t>E-post: </a:t>
            </a:r>
            <a:r>
              <a:rPr lang="it-IT" sz="1131">
                <a:solidFill>
                  <a:srgbClr val="5F5A4E"/>
                </a:solidFill>
                <a:latin typeface="+mn-lt"/>
                <a:hlinkClick r:id="rId2"/>
              </a:rPr>
              <a:t>palgauuring@palgainfo.ee</a:t>
            </a:r>
            <a:r>
              <a:rPr lang="it-IT" sz="1131">
                <a:solidFill>
                  <a:srgbClr val="5F5A4E"/>
                </a:solidFill>
                <a:latin typeface="+mn-lt"/>
              </a:rPr>
              <a:t>  </a:t>
            </a:r>
            <a:br>
              <a:rPr lang="et-EE" sz="1131">
                <a:solidFill>
                  <a:srgbClr val="5F5A4E"/>
                </a:solidFill>
                <a:latin typeface="+mn-lt"/>
              </a:rPr>
            </a:br>
            <a:r>
              <a:rPr lang="it-IT" sz="1131">
                <a:solidFill>
                  <a:srgbClr val="5F5A4E"/>
                </a:solidFill>
                <a:latin typeface="+mn-lt"/>
              </a:rPr>
              <a:t>Telefon: +372 5688</a:t>
            </a:r>
            <a:r>
              <a:rPr lang="et-EE" sz="1131">
                <a:solidFill>
                  <a:srgbClr val="5F5A4E"/>
                </a:solidFill>
                <a:latin typeface="+mn-lt"/>
              </a:rPr>
              <a:t> </a:t>
            </a:r>
            <a:r>
              <a:rPr lang="it-IT" sz="1131">
                <a:solidFill>
                  <a:srgbClr val="5F5A4E"/>
                </a:solidFill>
                <a:latin typeface="+mn-lt"/>
              </a:rPr>
              <a:t>5066</a:t>
            </a:r>
            <a:br>
              <a:rPr lang="et-EE" sz="1131">
                <a:solidFill>
                  <a:srgbClr val="5F5A4E"/>
                </a:solidFill>
                <a:latin typeface="+mn-lt"/>
              </a:rPr>
            </a:br>
            <a:r>
              <a:rPr lang="it-IT" sz="1131">
                <a:solidFill>
                  <a:srgbClr val="5F5A4E"/>
                </a:solidFill>
                <a:latin typeface="+mn-lt"/>
                <a:hlinkClick r:id="rId3"/>
              </a:rPr>
              <a:t>www.palgainfo.ee</a:t>
            </a:r>
            <a:r>
              <a:rPr lang="it-IT" sz="1131">
                <a:solidFill>
                  <a:srgbClr val="5F5A4E"/>
                </a:solidFill>
                <a:latin typeface="+mn-lt"/>
              </a:rPr>
              <a:t> </a:t>
            </a:r>
          </a:p>
          <a:p>
            <a:pPr marL="0" indent="0" algn="ctr">
              <a:buNone/>
            </a:pPr>
            <a:endParaRPr lang="et-EE" sz="1131" dirty="0">
              <a:latin typeface="+mn-lt"/>
            </a:endParaRPr>
          </a:p>
        </p:txBody>
      </p:sp>
      <p:sp>
        <p:nvSpPr>
          <p:cNvPr id="2" name="Rectangle: Rounded Corners 1">
            <a:hlinkClick r:id="rId4"/>
            <a:extLst>
              <a:ext uri="{FF2B5EF4-FFF2-40B4-BE49-F238E27FC236}">
                <a16:creationId xmlns:a16="http://schemas.microsoft.com/office/drawing/2014/main" id="{81E669FD-C18A-4B3C-81C4-A7EF5DF303F8}"/>
              </a:ext>
            </a:extLst>
          </p:cNvPr>
          <p:cNvSpPr/>
          <p:nvPr/>
        </p:nvSpPr>
        <p:spPr>
          <a:xfrm>
            <a:off x="3239852" y="4149080"/>
            <a:ext cx="2664296" cy="504056"/>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t-EE" dirty="0"/>
              <a:t>Telli analüüs »</a:t>
            </a:r>
          </a:p>
        </p:txBody>
      </p:sp>
    </p:spTree>
    <p:extLst>
      <p:ext uri="{BB962C8B-B14F-4D97-AF65-F5344CB8AC3E}">
        <p14:creationId xmlns:p14="http://schemas.microsoft.com/office/powerpoint/2010/main" val="2441708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nvGraphicFramePr>
        <p:xfrm>
          <a:off x="297200" y="1119847"/>
          <a:ext cx="2834640" cy="4237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p:nvPr/>
        </p:nvGraphicFramePr>
        <p:xfrm>
          <a:off x="3203848" y="1119847"/>
          <a:ext cx="2834640" cy="42354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nvGraphicFramePr>
        <p:xfrm>
          <a:off x="6084168" y="1119847"/>
          <a:ext cx="2834640" cy="42354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Table 8"/>
          <p:cNvGraphicFramePr>
            <a:graphicFrameLocks noGrp="1"/>
          </p:cNvGraphicFramePr>
          <p:nvPr/>
        </p:nvGraphicFramePr>
        <p:xfrm>
          <a:off x="297200" y="5445028"/>
          <a:ext cx="2834640" cy="1152324"/>
        </p:xfrm>
        <a:graphic>
          <a:graphicData uri="http://schemas.openxmlformats.org/drawingml/2006/table">
            <a:tbl>
              <a:tblPr firstRow="1" bandRow="1">
                <a:tableStyleId>{C083E6E3-FA7D-4D7B-A595-EF9225AFEA82}</a:tableStyleId>
              </a:tblPr>
              <a:tblGrid>
                <a:gridCol w="1152129">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962431">
                  <a:extLst>
                    <a:ext uri="{9D8B030D-6E8A-4147-A177-3AD203B41FA5}">
                      <a16:colId xmlns:a16="http://schemas.microsoft.com/office/drawing/2014/main" val="20002"/>
                    </a:ext>
                  </a:extLst>
                </a:gridCol>
              </a:tblGrid>
              <a:tr h="252028">
                <a:tc>
                  <a:txBody>
                    <a:bodyPr/>
                    <a:lstStyle/>
                    <a:p>
                      <a:r>
                        <a:rPr lang="et-EE" sz="1000" noProof="0"/>
                        <a:t>Keskmine</a:t>
                      </a:r>
                      <a:endParaRPr lang="et-EE" sz="1000" noProof="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1120</a:t>
                      </a:r>
                    </a:p>
                  </a:txBody>
                  <a:tcPr marL="0" marR="114300" marT="0" marB="0" anchor="ctr">
                    <a:lnL>
                      <a:noFill/>
                    </a:lnL>
                    <a:lnR>
                      <a:noFill/>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et-EE" sz="1000" b="0" i="0" u="none" strike="noStrike" noProof="0" dirty="0">
                          <a:solidFill>
                            <a:srgbClr val="000000"/>
                          </a:solidFill>
                          <a:effectLst/>
                          <a:latin typeface="Arial" panose="020B0604020202020204" pitchFamily="34" charset="0"/>
                        </a:rPr>
                        <a:t>1208</a:t>
                      </a:r>
                    </a:p>
                  </a:txBody>
                  <a:tcPr marL="0" marR="114300" marT="0" marB="0" anchor="ctr">
                    <a:lnL>
                      <a:noFill/>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52028">
                <a:tc>
                  <a:txBody>
                    <a:bodyPr/>
                    <a:lstStyle/>
                    <a:p>
                      <a:r>
                        <a:rPr lang="et-EE" sz="1000" noProof="0"/>
                        <a:t>Mediaan</a:t>
                      </a:r>
                      <a:endParaRPr lang="et-EE" sz="1000" noProof="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1110</a:t>
                      </a:r>
                    </a:p>
                  </a:txBody>
                  <a:tcPr marL="0" marR="114300" marT="0" marB="0" anchor="ctr">
                    <a:lnL>
                      <a:noFill/>
                    </a:lnL>
                    <a:lnR>
                      <a:noFill/>
                    </a:lnR>
                    <a:lnT w="12700" cmpd="sng">
                      <a:noFill/>
                    </a:lnT>
                    <a:lnB>
                      <a:noFill/>
                    </a:lnB>
                    <a:lnTlToBr w="12700" cmpd="sng">
                      <a:noFill/>
                      <a:prstDash val="solid"/>
                    </a:lnTlToBr>
                    <a:lnBlToTr w="12700" cmpd="sng">
                      <a:noFill/>
                      <a:prstDash val="solid"/>
                    </a:lnBlToTr>
                  </a:tcPr>
                </a:tc>
                <a:tc>
                  <a:txBody>
                    <a:bodyPr/>
                    <a:lstStyle/>
                    <a:p>
                      <a:pPr algn="r" fontAlgn="ctr"/>
                      <a:r>
                        <a:rPr lang="et-EE" sz="1000" b="0" i="0" u="none" strike="noStrike" noProof="0" dirty="0">
                          <a:solidFill>
                            <a:srgbClr val="000000"/>
                          </a:solidFill>
                          <a:effectLst/>
                          <a:latin typeface="Arial" panose="020B0604020202020204" pitchFamily="34" charset="0"/>
                        </a:rPr>
                        <a:t>1200</a:t>
                      </a:r>
                    </a:p>
                  </a:txBody>
                  <a:tcPr marL="0" marR="114300" marT="0" marB="0" anchor="ctr">
                    <a:lnL>
                      <a:noFill/>
                    </a:lnL>
                    <a:lnR w="3175" cap="flat" cmpd="sng" algn="ctr">
                      <a:solidFill>
                        <a:schemeClr val="bg1">
                          <a:lumMod val="85000"/>
                        </a:schemeClr>
                      </a:solidFill>
                      <a:prstDash val="solid"/>
                      <a:round/>
                      <a:headEnd type="none" w="med" len="med"/>
                      <a:tailEnd type="none" w="med" len="med"/>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52028">
                <a:tc>
                  <a:txBody>
                    <a:bodyPr/>
                    <a:lstStyle/>
                    <a:p>
                      <a:r>
                        <a:rPr lang="et-EE" sz="1000" noProof="0"/>
                        <a:t>Vastanud</a:t>
                      </a:r>
                      <a:r>
                        <a:rPr lang="et-EE" sz="1000" baseline="0" noProof="0"/>
                        <a:t> org-d</a:t>
                      </a:r>
                      <a:endParaRPr lang="et-EE" sz="1000" noProof="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39</a:t>
                      </a:r>
                    </a:p>
                  </a:txBody>
                  <a:tcPr marL="0" marR="114300" marT="0" marB="0" anchor="ctr">
                    <a:lnL>
                      <a:noFill/>
                    </a:lnL>
                    <a:lnR>
                      <a:noFill/>
                    </a:lnR>
                    <a:lnT>
                      <a:noFill/>
                    </a:lnT>
                    <a:lnB>
                      <a:noFill/>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41</a:t>
                      </a:r>
                    </a:p>
                  </a:txBody>
                  <a:tcPr marL="0" marR="114300" marT="0" marB="0" anchor="ctr">
                    <a:lnL>
                      <a:noFill/>
                    </a:lnL>
                    <a:lnR w="3175" cap="flat" cmpd="sng" algn="ctr">
                      <a:solidFill>
                        <a:schemeClr val="bg1">
                          <a:lumMod val="85000"/>
                        </a:schemeClr>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96240">
                <a:tc>
                  <a:txBody>
                    <a:bodyPr/>
                    <a:lstStyle/>
                    <a:p>
                      <a:r>
                        <a:rPr lang="et-EE" sz="1000" noProof="0"/>
                        <a:t>Töötajate</a:t>
                      </a:r>
                      <a:r>
                        <a:rPr lang="et-EE" sz="1000" baseline="0" noProof="0"/>
                        <a:t> arv org-des</a:t>
                      </a:r>
                      <a:endParaRPr lang="et-EE" sz="1000" noProof="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206</a:t>
                      </a:r>
                    </a:p>
                  </a:txBody>
                  <a:tcPr marL="0" marR="114300" marT="0" marB="0" anchor="ctr">
                    <a:lnL>
                      <a:noFill/>
                    </a:lnL>
                    <a:lnR>
                      <a:noFill/>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t-EE" sz="1000" b="0" i="0" u="none" strike="noStrike" noProof="0" dirty="0">
                          <a:solidFill>
                            <a:srgbClr val="000000"/>
                          </a:solidFill>
                          <a:effectLst/>
                          <a:latin typeface="Arial" panose="020B0604020202020204" pitchFamily="34" charset="0"/>
                        </a:rPr>
                        <a:t>207</a:t>
                      </a:r>
                    </a:p>
                  </a:txBody>
                  <a:tcPr marL="0" marR="114300" marT="0" marB="0" anchor="ctr">
                    <a:lnL>
                      <a:noFill/>
                    </a:lnL>
                    <a:lnR w="3175" cap="flat" cmpd="sng" algn="ctr">
                      <a:solidFill>
                        <a:schemeClr val="bg1">
                          <a:lumMod val="85000"/>
                        </a:schemeClr>
                      </a:solidFill>
                      <a:prstDash val="solid"/>
                      <a:round/>
                      <a:headEnd type="none" w="med" len="med"/>
                      <a:tailEnd type="none" w="med" len="med"/>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10" name="Table 9"/>
          <p:cNvGraphicFramePr>
            <a:graphicFrameLocks noGrp="1"/>
          </p:cNvGraphicFramePr>
          <p:nvPr/>
        </p:nvGraphicFramePr>
        <p:xfrm>
          <a:off x="3203848" y="5428972"/>
          <a:ext cx="2844316" cy="756084"/>
        </p:xfrm>
        <a:graphic>
          <a:graphicData uri="http://schemas.openxmlformats.org/drawingml/2006/table">
            <a:tbl>
              <a:tblPr firstRow="1" bandRow="1">
                <a:tableStyleId>{C083E6E3-FA7D-4D7B-A595-EF9225AFEA82}</a:tableStyleId>
              </a:tblPr>
              <a:tblGrid>
                <a:gridCol w="1116124">
                  <a:extLst>
                    <a:ext uri="{9D8B030D-6E8A-4147-A177-3AD203B41FA5}">
                      <a16:colId xmlns:a16="http://schemas.microsoft.com/office/drawing/2014/main" val="20000"/>
                    </a:ext>
                  </a:extLst>
                </a:gridCol>
                <a:gridCol w="638511">
                  <a:extLst>
                    <a:ext uri="{9D8B030D-6E8A-4147-A177-3AD203B41FA5}">
                      <a16:colId xmlns:a16="http://schemas.microsoft.com/office/drawing/2014/main" val="20001"/>
                    </a:ext>
                  </a:extLst>
                </a:gridCol>
                <a:gridCol w="1089681">
                  <a:extLst>
                    <a:ext uri="{9D8B030D-6E8A-4147-A177-3AD203B41FA5}">
                      <a16:colId xmlns:a16="http://schemas.microsoft.com/office/drawing/2014/main" val="20002"/>
                    </a:ext>
                  </a:extLst>
                </a:gridCol>
              </a:tblGrid>
              <a:tr h="252028">
                <a:tc>
                  <a:txBody>
                    <a:bodyPr/>
                    <a:lstStyle/>
                    <a:p>
                      <a:r>
                        <a:rPr lang="et-EE" sz="1000" noProof="0"/>
                        <a:t>Keskmine</a:t>
                      </a:r>
                      <a:endParaRPr lang="et-EE" sz="1000" noProof="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967</a:t>
                      </a:r>
                    </a:p>
                  </a:txBody>
                  <a:tcPr marL="0" marR="114300" marT="0" marB="0" anchor="ctr">
                    <a:lnL>
                      <a:noFill/>
                    </a:lnL>
                    <a:lnR>
                      <a:noFill/>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et-EE" sz="1000" b="1" i="0" u="none" strike="noStrike" noProof="0" dirty="0">
                          <a:solidFill>
                            <a:srgbClr val="000000"/>
                          </a:solidFill>
                          <a:effectLst/>
                          <a:latin typeface="Arial" panose="020B0604020202020204" pitchFamily="34" charset="0"/>
                        </a:rPr>
                        <a:t>1082</a:t>
                      </a:r>
                    </a:p>
                  </a:txBody>
                  <a:tcPr marL="0" marR="114300" marT="0" marB="0" anchor="ctr">
                    <a:lnL>
                      <a:noFill/>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52028">
                <a:tc>
                  <a:txBody>
                    <a:bodyPr/>
                    <a:lstStyle/>
                    <a:p>
                      <a:r>
                        <a:rPr lang="et-EE" sz="1000" noProof="0"/>
                        <a:t>Mediaan</a:t>
                      </a:r>
                      <a:endParaRPr lang="et-EE" sz="1000" noProof="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975</a:t>
                      </a:r>
                    </a:p>
                  </a:txBody>
                  <a:tcPr marL="0" marR="114300" marT="0" marB="0" anchor="ctr">
                    <a:lnL>
                      <a:noFill/>
                    </a:lnL>
                    <a:lnR>
                      <a:noFill/>
                    </a:lnR>
                    <a:lnT w="12700" cmpd="sng">
                      <a:noFill/>
                    </a:lnT>
                    <a:lnB>
                      <a:noFill/>
                    </a:lnB>
                    <a:lnTlToBr w="12700" cmpd="sng">
                      <a:noFill/>
                      <a:prstDash val="solid"/>
                    </a:lnTlToBr>
                    <a:lnBlToTr w="12700" cmpd="sng">
                      <a:noFill/>
                      <a:prstDash val="solid"/>
                    </a:lnBlToTr>
                  </a:tcPr>
                </a:tc>
                <a:tc>
                  <a:txBody>
                    <a:bodyPr/>
                    <a:lstStyle/>
                    <a:p>
                      <a:pPr algn="r" fontAlgn="ctr"/>
                      <a:r>
                        <a:rPr lang="et-EE" sz="1000" b="1" i="0" u="none" strike="noStrike" noProof="0">
                          <a:solidFill>
                            <a:srgbClr val="000000"/>
                          </a:solidFill>
                          <a:effectLst/>
                          <a:latin typeface="Arial" panose="020B0604020202020204" pitchFamily="34" charset="0"/>
                        </a:rPr>
                        <a:t>1005</a:t>
                      </a:r>
                    </a:p>
                  </a:txBody>
                  <a:tcPr marL="0" marR="114300" marT="0" marB="0" anchor="ctr">
                    <a:lnL>
                      <a:noFill/>
                    </a:lnL>
                    <a:lnR w="3175" cap="flat" cmpd="sng" algn="ctr">
                      <a:solidFill>
                        <a:schemeClr val="bg1">
                          <a:lumMod val="85000"/>
                        </a:schemeClr>
                      </a:solidFill>
                      <a:prstDash val="solid"/>
                      <a:round/>
                      <a:headEnd type="none" w="med" len="med"/>
                      <a:tailEnd type="none" w="med" len="med"/>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52028">
                <a:tc>
                  <a:txBody>
                    <a:bodyPr/>
                    <a:lstStyle/>
                    <a:p>
                      <a:r>
                        <a:rPr lang="et-EE" sz="1000" noProof="0"/>
                        <a:t>Töötajate</a:t>
                      </a:r>
                      <a:r>
                        <a:rPr lang="et-EE" sz="1000" baseline="0" noProof="0"/>
                        <a:t> arv</a:t>
                      </a:r>
                      <a:endParaRPr lang="et-EE" sz="1000" noProof="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32</a:t>
                      </a:r>
                    </a:p>
                  </a:txBody>
                  <a:tcPr marL="0" marR="114300" marT="0" marB="0" anchor="ctr">
                    <a:lnL>
                      <a:noFill/>
                    </a:lnL>
                    <a:lnR>
                      <a:noFill/>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t-EE" sz="1000" b="1" i="0" u="none" strike="noStrike" noProof="0" dirty="0">
                          <a:solidFill>
                            <a:srgbClr val="000000"/>
                          </a:solidFill>
                          <a:effectLst/>
                          <a:latin typeface="Arial" panose="020B0604020202020204" pitchFamily="34" charset="0"/>
                        </a:rPr>
                        <a:t>22</a:t>
                      </a:r>
                    </a:p>
                  </a:txBody>
                  <a:tcPr marL="0" marR="114300" marT="0" marB="0" anchor="ctr">
                    <a:lnL>
                      <a:noFill/>
                    </a:lnL>
                    <a:lnR w="3175" cap="flat" cmpd="sng" algn="ctr">
                      <a:solidFill>
                        <a:schemeClr val="bg1">
                          <a:lumMod val="85000"/>
                        </a:schemeClr>
                      </a:solidFill>
                      <a:prstDash val="solid"/>
                      <a:round/>
                      <a:headEnd type="none" w="med" len="med"/>
                      <a:tailEnd type="none" w="med" len="med"/>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graphicFrame>
        <p:nvGraphicFramePr>
          <p:cNvPr id="11" name="Table 10"/>
          <p:cNvGraphicFramePr>
            <a:graphicFrameLocks noGrp="1"/>
          </p:cNvGraphicFramePr>
          <p:nvPr/>
        </p:nvGraphicFramePr>
        <p:xfrm>
          <a:off x="6120172" y="5428972"/>
          <a:ext cx="2798636" cy="756084"/>
        </p:xfrm>
        <a:graphic>
          <a:graphicData uri="http://schemas.openxmlformats.org/drawingml/2006/table">
            <a:tbl>
              <a:tblPr firstRow="1" bandRow="1">
                <a:tableStyleId>{C083E6E3-FA7D-4D7B-A595-EF9225AFEA82}</a:tableStyleId>
              </a:tblPr>
              <a:tblGrid>
                <a:gridCol w="1148157">
                  <a:extLst>
                    <a:ext uri="{9D8B030D-6E8A-4147-A177-3AD203B41FA5}">
                      <a16:colId xmlns:a16="http://schemas.microsoft.com/office/drawing/2014/main" val="20000"/>
                    </a:ext>
                  </a:extLst>
                </a:gridCol>
                <a:gridCol w="672192">
                  <a:extLst>
                    <a:ext uri="{9D8B030D-6E8A-4147-A177-3AD203B41FA5}">
                      <a16:colId xmlns:a16="http://schemas.microsoft.com/office/drawing/2014/main" val="20001"/>
                    </a:ext>
                  </a:extLst>
                </a:gridCol>
                <a:gridCol w="978287">
                  <a:extLst>
                    <a:ext uri="{9D8B030D-6E8A-4147-A177-3AD203B41FA5}">
                      <a16:colId xmlns:a16="http://schemas.microsoft.com/office/drawing/2014/main" val="20002"/>
                    </a:ext>
                  </a:extLst>
                </a:gridCol>
              </a:tblGrid>
              <a:tr h="252028">
                <a:tc>
                  <a:txBody>
                    <a:bodyPr/>
                    <a:lstStyle/>
                    <a:p>
                      <a:r>
                        <a:rPr lang="et-EE" sz="1000" noProof="0" dirty="0"/>
                        <a:t>Keskmine</a:t>
                      </a:r>
                      <a:endParaRPr lang="et-EE" sz="1000" noProof="0" dirty="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et-EE" sz="1000" b="0" i="0" u="none" strike="noStrike" dirty="0">
                          <a:solidFill>
                            <a:srgbClr val="000000"/>
                          </a:solidFill>
                          <a:effectLst/>
                          <a:latin typeface="Arial" panose="020B0604020202020204" pitchFamily="34" charset="0"/>
                        </a:rPr>
                        <a:t>1160</a:t>
                      </a:r>
                    </a:p>
                  </a:txBody>
                  <a:tcPr marL="0" marR="114300" marT="0" marB="0" anchor="ctr">
                    <a:lnL>
                      <a:noFill/>
                    </a:lnL>
                    <a:lnR>
                      <a:noFill/>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et-EE" sz="1000" b="1" i="0" u="none" strike="noStrike" noProof="0">
                          <a:solidFill>
                            <a:srgbClr val="000000"/>
                          </a:solidFill>
                          <a:effectLst/>
                          <a:latin typeface="Arial" panose="020B0604020202020204" pitchFamily="34" charset="0"/>
                        </a:rPr>
                        <a:t>1072</a:t>
                      </a:r>
                    </a:p>
                  </a:txBody>
                  <a:tcPr marL="0" marR="114300" marT="0" marB="0" anchor="ctr">
                    <a:lnL>
                      <a:noFill/>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52028">
                <a:tc>
                  <a:txBody>
                    <a:bodyPr/>
                    <a:lstStyle/>
                    <a:p>
                      <a:r>
                        <a:rPr lang="et-EE" sz="1000" noProof="0" dirty="0"/>
                        <a:t>Mediaan</a:t>
                      </a:r>
                      <a:endParaRPr lang="et-EE" sz="1000" noProof="0" dirty="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tcPr>
                </a:tc>
                <a:tc>
                  <a:txBody>
                    <a:bodyPr/>
                    <a:lstStyle/>
                    <a:p>
                      <a:pPr algn="r" fontAlgn="ctr"/>
                      <a:r>
                        <a:rPr lang="et-EE" sz="1000" b="0" i="0" u="none" strike="noStrike">
                          <a:solidFill>
                            <a:srgbClr val="000000"/>
                          </a:solidFill>
                          <a:effectLst/>
                          <a:latin typeface="Arial" panose="020B0604020202020204" pitchFamily="34" charset="0"/>
                        </a:rPr>
                        <a:t>1100</a:t>
                      </a:r>
                    </a:p>
                  </a:txBody>
                  <a:tcPr marL="0" marR="114300" marT="0" marB="0" anchor="ctr">
                    <a:lnL>
                      <a:noFill/>
                    </a:lnL>
                    <a:lnR>
                      <a:noFill/>
                    </a:lnR>
                    <a:lnT w="12700" cmpd="sng">
                      <a:noFill/>
                    </a:lnT>
                    <a:lnB>
                      <a:noFill/>
                    </a:lnB>
                    <a:lnTlToBr w="12700" cmpd="sng">
                      <a:noFill/>
                      <a:prstDash val="solid"/>
                    </a:lnTlToBr>
                    <a:lnBlToTr w="12700" cmpd="sng">
                      <a:noFill/>
                      <a:prstDash val="solid"/>
                    </a:lnBlToTr>
                  </a:tcPr>
                </a:tc>
                <a:tc>
                  <a:txBody>
                    <a:bodyPr/>
                    <a:lstStyle/>
                    <a:p>
                      <a:pPr algn="r" fontAlgn="ctr"/>
                      <a:r>
                        <a:rPr lang="et-EE" sz="1000" b="0" i="0" u="none" strike="noStrike" noProof="0">
                          <a:solidFill>
                            <a:srgbClr val="000000"/>
                          </a:solidFill>
                          <a:effectLst/>
                          <a:latin typeface="Arial" panose="020B0604020202020204" pitchFamily="34" charset="0"/>
                        </a:rPr>
                        <a:t>1000</a:t>
                      </a:r>
                    </a:p>
                  </a:txBody>
                  <a:tcPr marL="0" marR="114300" marT="0" marB="0" anchor="ctr">
                    <a:lnL>
                      <a:noFill/>
                    </a:lnL>
                    <a:lnR w="3175" cap="flat" cmpd="sng" algn="ctr">
                      <a:solidFill>
                        <a:schemeClr val="bg1">
                          <a:lumMod val="85000"/>
                        </a:schemeClr>
                      </a:solidFill>
                      <a:prstDash val="solid"/>
                      <a:round/>
                      <a:headEnd type="none" w="med" len="med"/>
                      <a:tailEnd type="none" w="med" len="med"/>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52028">
                <a:tc>
                  <a:txBody>
                    <a:bodyPr/>
                    <a:lstStyle/>
                    <a:p>
                      <a:r>
                        <a:rPr lang="et-EE" sz="1000" noProof="0"/>
                        <a:t>Töötajate</a:t>
                      </a:r>
                      <a:r>
                        <a:rPr lang="et-EE" sz="1000" baseline="0" noProof="0"/>
                        <a:t> arv</a:t>
                      </a:r>
                      <a:endParaRPr lang="et-EE" sz="1000" noProof="0">
                        <a:latin typeface="+mn-lt"/>
                      </a:endParaRPr>
                    </a:p>
                  </a:txBody>
                  <a:tcPr marR="182880" anchor="ctr">
                    <a:lnL w="3175" cap="flat" cmpd="sng" algn="ctr">
                      <a:solidFill>
                        <a:schemeClr val="bg1">
                          <a:lumMod val="85000"/>
                        </a:schemeClr>
                      </a:solidFill>
                      <a:prstDash val="solid"/>
                      <a:round/>
                      <a:headEnd type="none" w="med" len="med"/>
                      <a:tailEnd type="none" w="med" len="med"/>
                    </a:lnL>
                    <a:lnR>
                      <a:noFill/>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t-EE" sz="1000" b="0" i="0" u="none" strike="noStrike" dirty="0">
                          <a:solidFill>
                            <a:srgbClr val="000000"/>
                          </a:solidFill>
                          <a:effectLst/>
                          <a:latin typeface="Arial" panose="020B0604020202020204" pitchFamily="34" charset="0"/>
                        </a:rPr>
                        <a:t>95</a:t>
                      </a:r>
                    </a:p>
                  </a:txBody>
                  <a:tcPr marL="0" marR="114300" marT="0" marB="0" anchor="ctr">
                    <a:lnL>
                      <a:noFill/>
                    </a:lnL>
                    <a:lnR>
                      <a:noFill/>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et-EE" sz="1000" b="0" i="0" u="none" strike="noStrike" noProof="0" dirty="0">
                          <a:solidFill>
                            <a:srgbClr val="000000"/>
                          </a:solidFill>
                          <a:effectLst/>
                          <a:latin typeface="Arial" panose="020B0604020202020204" pitchFamily="34" charset="0"/>
                        </a:rPr>
                        <a:t>97</a:t>
                      </a:r>
                    </a:p>
                  </a:txBody>
                  <a:tcPr marL="0" marR="114300" marT="0" marB="0" anchor="ctr">
                    <a:lnL>
                      <a:noFill/>
                    </a:lnL>
                    <a:lnR w="3175" cap="flat" cmpd="sng" algn="ctr">
                      <a:solidFill>
                        <a:schemeClr val="bg1">
                          <a:lumMod val="85000"/>
                        </a:schemeClr>
                      </a:solidFill>
                      <a:prstDash val="solid"/>
                      <a:round/>
                      <a:headEnd type="none" w="med" len="med"/>
                      <a:tailEnd type="none" w="med" len="med"/>
                    </a:lnR>
                    <a:lnT>
                      <a:noFill/>
                    </a:lnT>
                    <a:lnB w="317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12" name="TextBox 11">
            <a:extLst>
              <a:ext uri="{FF2B5EF4-FFF2-40B4-BE49-F238E27FC236}">
                <a16:creationId xmlns:a16="http://schemas.microsoft.com/office/drawing/2014/main" id="{E02EA545-95D8-4720-A848-09EF950F3588}"/>
              </a:ext>
            </a:extLst>
          </p:cNvPr>
          <p:cNvSpPr txBox="1"/>
          <p:nvPr/>
        </p:nvSpPr>
        <p:spPr>
          <a:xfrm>
            <a:off x="323528" y="404664"/>
            <a:ext cx="7848872" cy="369332"/>
          </a:xfrm>
          <a:prstGeom prst="rect">
            <a:avLst/>
          </a:prstGeom>
          <a:noFill/>
        </p:spPr>
        <p:txBody>
          <a:bodyPr wrap="square" rtlCol="0">
            <a:spAutoFit/>
          </a:bodyPr>
          <a:lstStyle/>
          <a:p>
            <a:r>
              <a:rPr lang="et-EE" b="1" dirty="0">
                <a:solidFill>
                  <a:schemeClr val="accent1"/>
                </a:solidFill>
              </a:rPr>
              <a:t>Töötasude muutuste analüüs: allikate ja perioodide võrdlus</a:t>
            </a:r>
          </a:p>
        </p:txBody>
      </p:sp>
      <p:cxnSp>
        <p:nvCxnSpPr>
          <p:cNvPr id="14" name="Straight Connector 13">
            <a:extLst>
              <a:ext uri="{FF2B5EF4-FFF2-40B4-BE49-F238E27FC236}">
                <a16:creationId xmlns:a16="http://schemas.microsoft.com/office/drawing/2014/main" id="{DA457354-E24C-4B1A-B14B-F1740379374C}"/>
              </a:ext>
            </a:extLst>
          </p:cNvPr>
          <p:cNvCxnSpPr/>
          <p:nvPr/>
        </p:nvCxnSpPr>
        <p:spPr>
          <a:xfrm>
            <a:off x="323528" y="764704"/>
            <a:ext cx="8568576"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BE2FA37-95F3-4C81-A0F4-874E596DCFC4}"/>
              </a:ext>
            </a:extLst>
          </p:cNvPr>
          <p:cNvSpPr txBox="1"/>
          <p:nvPr/>
        </p:nvSpPr>
        <p:spPr>
          <a:xfrm>
            <a:off x="7522208" y="800707"/>
            <a:ext cx="1440160" cy="307777"/>
          </a:xfrm>
          <a:prstGeom prst="rect">
            <a:avLst/>
          </a:prstGeom>
          <a:noFill/>
        </p:spPr>
        <p:txBody>
          <a:bodyPr wrap="square" rtlCol="0">
            <a:spAutoFit/>
          </a:bodyPr>
          <a:lstStyle/>
          <a:p>
            <a:pPr algn="r"/>
            <a:r>
              <a:rPr lang="et-EE" sz="1400" i="1" dirty="0">
                <a:solidFill>
                  <a:schemeClr val="bg1">
                    <a:lumMod val="75000"/>
                  </a:schemeClr>
                </a:solidFill>
              </a:rPr>
              <a:t>Näidis</a:t>
            </a:r>
            <a:endParaRPr lang="en-US" sz="1400" i="1" dirty="0">
              <a:solidFill>
                <a:schemeClr val="bg1">
                  <a:lumMod val="75000"/>
                </a:schemeClr>
              </a:solidFill>
            </a:endParaRPr>
          </a:p>
        </p:txBody>
      </p:sp>
      <p:sp>
        <p:nvSpPr>
          <p:cNvPr id="4" name="Rectangle 3">
            <a:extLst>
              <a:ext uri="{FF2B5EF4-FFF2-40B4-BE49-F238E27FC236}">
                <a16:creationId xmlns:a16="http://schemas.microsoft.com/office/drawing/2014/main" id="{AB52CAF6-E11D-49BD-B6B2-D46E47F15BB7}"/>
              </a:ext>
            </a:extLst>
          </p:cNvPr>
          <p:cNvSpPr/>
          <p:nvPr/>
        </p:nvSpPr>
        <p:spPr>
          <a:xfrm>
            <a:off x="286216" y="757610"/>
            <a:ext cx="2379177" cy="338554"/>
          </a:xfrm>
          <a:prstGeom prst="rect">
            <a:avLst/>
          </a:prstGeom>
        </p:spPr>
        <p:txBody>
          <a:bodyPr wrap="none">
            <a:spAutoFit/>
          </a:bodyPr>
          <a:lstStyle/>
          <a:p>
            <a:r>
              <a:rPr lang="et-EE" sz="1600" b="1" dirty="0">
                <a:solidFill>
                  <a:schemeClr val="accent1"/>
                </a:solidFill>
              </a:rPr>
              <a:t>ÜLDSEKRETÄR (4120)</a:t>
            </a:r>
            <a:endParaRPr lang="et-EE" sz="1600" b="1" dirty="0"/>
          </a:p>
        </p:txBody>
      </p:sp>
    </p:spTree>
    <p:extLst>
      <p:ext uri="{BB962C8B-B14F-4D97-AF65-F5344CB8AC3E}">
        <p14:creationId xmlns:p14="http://schemas.microsoft.com/office/powerpoint/2010/main" val="1762648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467543" y="1247775"/>
          <a:ext cx="8330543" cy="513355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C4A83BB7-9CB4-4394-A593-F5D22484A51D}"/>
              </a:ext>
            </a:extLst>
          </p:cNvPr>
          <p:cNvSpPr txBox="1"/>
          <p:nvPr/>
        </p:nvSpPr>
        <p:spPr>
          <a:xfrm>
            <a:off x="323528" y="404664"/>
            <a:ext cx="6624736" cy="369332"/>
          </a:xfrm>
          <a:prstGeom prst="rect">
            <a:avLst/>
          </a:prstGeom>
          <a:noFill/>
        </p:spPr>
        <p:txBody>
          <a:bodyPr wrap="square" rtlCol="0">
            <a:spAutoFit/>
          </a:bodyPr>
          <a:lstStyle/>
          <a:p>
            <a:r>
              <a:rPr lang="et-EE" b="1" dirty="0">
                <a:solidFill>
                  <a:schemeClr val="accent1"/>
                </a:solidFill>
              </a:rPr>
              <a:t>Töötasude algandmed: brutotöötasud aprill 2019</a:t>
            </a:r>
          </a:p>
        </p:txBody>
      </p:sp>
      <p:cxnSp>
        <p:nvCxnSpPr>
          <p:cNvPr id="6" name="Straight Connector 5">
            <a:extLst>
              <a:ext uri="{FF2B5EF4-FFF2-40B4-BE49-F238E27FC236}">
                <a16:creationId xmlns:a16="http://schemas.microsoft.com/office/drawing/2014/main" id="{5C419ABD-4912-430F-BCFD-6EA5CF329F7D}"/>
              </a:ext>
            </a:extLst>
          </p:cNvPr>
          <p:cNvCxnSpPr/>
          <p:nvPr/>
        </p:nvCxnSpPr>
        <p:spPr>
          <a:xfrm>
            <a:off x="323528" y="764704"/>
            <a:ext cx="8568576"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BAA712F-37D8-4235-A6E3-F8E696DEC845}"/>
              </a:ext>
            </a:extLst>
          </p:cNvPr>
          <p:cNvSpPr txBox="1"/>
          <p:nvPr/>
        </p:nvSpPr>
        <p:spPr>
          <a:xfrm>
            <a:off x="7357927" y="922202"/>
            <a:ext cx="1440160" cy="307777"/>
          </a:xfrm>
          <a:prstGeom prst="rect">
            <a:avLst/>
          </a:prstGeom>
          <a:noFill/>
        </p:spPr>
        <p:txBody>
          <a:bodyPr wrap="square" rtlCol="0">
            <a:spAutoFit/>
          </a:bodyPr>
          <a:lstStyle/>
          <a:p>
            <a:pPr algn="r"/>
            <a:r>
              <a:rPr lang="et-EE" sz="1400" i="1" dirty="0">
                <a:solidFill>
                  <a:schemeClr val="bg1">
                    <a:lumMod val="75000"/>
                  </a:schemeClr>
                </a:solidFill>
              </a:rPr>
              <a:t>Näidis</a:t>
            </a:r>
            <a:endParaRPr lang="en-US" sz="1400" i="1" dirty="0">
              <a:solidFill>
                <a:schemeClr val="bg1">
                  <a:lumMod val="75000"/>
                </a:schemeClr>
              </a:solidFill>
            </a:endParaRPr>
          </a:p>
        </p:txBody>
      </p:sp>
      <p:sp>
        <p:nvSpPr>
          <p:cNvPr id="7" name="Rectangle 6">
            <a:extLst>
              <a:ext uri="{FF2B5EF4-FFF2-40B4-BE49-F238E27FC236}">
                <a16:creationId xmlns:a16="http://schemas.microsoft.com/office/drawing/2014/main" id="{FAD9AE2D-5B1A-47D8-9036-A75E5A21E525}"/>
              </a:ext>
            </a:extLst>
          </p:cNvPr>
          <p:cNvSpPr/>
          <p:nvPr/>
        </p:nvSpPr>
        <p:spPr>
          <a:xfrm>
            <a:off x="323528" y="845442"/>
            <a:ext cx="2379177" cy="338554"/>
          </a:xfrm>
          <a:prstGeom prst="rect">
            <a:avLst/>
          </a:prstGeom>
        </p:spPr>
        <p:txBody>
          <a:bodyPr wrap="none">
            <a:spAutoFit/>
          </a:bodyPr>
          <a:lstStyle/>
          <a:p>
            <a:r>
              <a:rPr lang="et-EE" sz="1600" b="1" dirty="0">
                <a:solidFill>
                  <a:schemeClr val="accent1"/>
                </a:solidFill>
              </a:rPr>
              <a:t>ÜLDSEKRETÄR (4120)</a:t>
            </a:r>
            <a:endParaRPr lang="et-EE" sz="1600" b="1" dirty="0"/>
          </a:p>
        </p:txBody>
      </p:sp>
    </p:spTree>
    <p:extLst>
      <p:ext uri="{BB962C8B-B14F-4D97-AF65-F5344CB8AC3E}">
        <p14:creationId xmlns:p14="http://schemas.microsoft.com/office/powerpoint/2010/main" val="2579783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95536" y="1255442"/>
          <a:ext cx="8352928" cy="519789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0B0DDFD-16B5-4D3C-A684-A1467550B3C9}"/>
              </a:ext>
            </a:extLst>
          </p:cNvPr>
          <p:cNvSpPr txBox="1"/>
          <p:nvPr/>
        </p:nvSpPr>
        <p:spPr>
          <a:xfrm>
            <a:off x="323527" y="404664"/>
            <a:ext cx="8474559" cy="369332"/>
          </a:xfrm>
          <a:prstGeom prst="rect">
            <a:avLst/>
          </a:prstGeom>
          <a:noFill/>
        </p:spPr>
        <p:txBody>
          <a:bodyPr wrap="square" rtlCol="0">
            <a:spAutoFit/>
          </a:bodyPr>
          <a:lstStyle/>
          <a:p>
            <a:r>
              <a:rPr lang="et-EE" b="1" dirty="0">
                <a:solidFill>
                  <a:schemeClr val="accent1"/>
                </a:solidFill>
              </a:rPr>
              <a:t>Töötasude algandmed: organisatsioonisisesed erinevused aprill 2019</a:t>
            </a:r>
          </a:p>
        </p:txBody>
      </p:sp>
      <p:cxnSp>
        <p:nvCxnSpPr>
          <p:cNvPr id="9" name="Straight Connector 8">
            <a:extLst>
              <a:ext uri="{FF2B5EF4-FFF2-40B4-BE49-F238E27FC236}">
                <a16:creationId xmlns:a16="http://schemas.microsoft.com/office/drawing/2014/main" id="{CB2E28B2-03CB-43D3-A362-8D9058DC4292}"/>
              </a:ext>
            </a:extLst>
          </p:cNvPr>
          <p:cNvCxnSpPr/>
          <p:nvPr/>
        </p:nvCxnSpPr>
        <p:spPr>
          <a:xfrm>
            <a:off x="323528" y="764704"/>
            <a:ext cx="8568576"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9060488-CD62-4295-B448-4595E6F89C05}"/>
              </a:ext>
            </a:extLst>
          </p:cNvPr>
          <p:cNvSpPr/>
          <p:nvPr/>
        </p:nvSpPr>
        <p:spPr>
          <a:xfrm>
            <a:off x="323528" y="845442"/>
            <a:ext cx="2379177" cy="338554"/>
          </a:xfrm>
          <a:prstGeom prst="rect">
            <a:avLst/>
          </a:prstGeom>
        </p:spPr>
        <p:txBody>
          <a:bodyPr wrap="none">
            <a:spAutoFit/>
          </a:bodyPr>
          <a:lstStyle/>
          <a:p>
            <a:r>
              <a:rPr lang="et-EE" sz="1600" b="1" dirty="0">
                <a:solidFill>
                  <a:schemeClr val="accent1"/>
                </a:solidFill>
              </a:rPr>
              <a:t>ÜLDSEKRETÄR (4120)</a:t>
            </a:r>
            <a:endParaRPr lang="et-EE" sz="1600" b="1" dirty="0"/>
          </a:p>
        </p:txBody>
      </p:sp>
      <p:sp>
        <p:nvSpPr>
          <p:cNvPr id="12" name="TextBox 11">
            <a:extLst>
              <a:ext uri="{FF2B5EF4-FFF2-40B4-BE49-F238E27FC236}">
                <a16:creationId xmlns:a16="http://schemas.microsoft.com/office/drawing/2014/main" id="{E4F89B02-F72D-47E6-BF87-E16AB87509B4}"/>
              </a:ext>
            </a:extLst>
          </p:cNvPr>
          <p:cNvSpPr txBox="1"/>
          <p:nvPr/>
        </p:nvSpPr>
        <p:spPr>
          <a:xfrm>
            <a:off x="7357927" y="922202"/>
            <a:ext cx="1440160" cy="307777"/>
          </a:xfrm>
          <a:prstGeom prst="rect">
            <a:avLst/>
          </a:prstGeom>
          <a:noFill/>
        </p:spPr>
        <p:txBody>
          <a:bodyPr wrap="square" rtlCol="0">
            <a:spAutoFit/>
          </a:bodyPr>
          <a:lstStyle/>
          <a:p>
            <a:pPr algn="r"/>
            <a:r>
              <a:rPr lang="et-EE" sz="1400" i="1" dirty="0">
                <a:solidFill>
                  <a:schemeClr val="bg1">
                    <a:lumMod val="75000"/>
                  </a:schemeClr>
                </a:solidFill>
              </a:rPr>
              <a:t>Näidis</a:t>
            </a:r>
            <a:endParaRPr lang="en-US" sz="1400" i="1" dirty="0">
              <a:solidFill>
                <a:schemeClr val="bg1">
                  <a:lumMod val="75000"/>
                </a:schemeClr>
              </a:solidFill>
            </a:endParaRPr>
          </a:p>
        </p:txBody>
      </p:sp>
    </p:spTree>
    <p:extLst>
      <p:ext uri="{BB962C8B-B14F-4D97-AF65-F5344CB8AC3E}">
        <p14:creationId xmlns:p14="http://schemas.microsoft.com/office/powerpoint/2010/main" val="1286610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345913" y="1256004"/>
          <a:ext cx="6095384" cy="51973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57692C15-7360-4E79-9857-2F1FC2EE66E6}"/>
              </a:ext>
            </a:extLst>
          </p:cNvPr>
          <p:cNvGraphicFramePr/>
          <p:nvPr/>
        </p:nvGraphicFramePr>
        <p:xfrm>
          <a:off x="6513305" y="1256004"/>
          <a:ext cx="2483768" cy="20462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8302C607-B7F9-42D9-979D-700C88D7A949}"/>
              </a:ext>
            </a:extLst>
          </p:cNvPr>
          <p:cNvGraphicFramePr/>
          <p:nvPr/>
        </p:nvGraphicFramePr>
        <p:xfrm>
          <a:off x="6513305" y="3356992"/>
          <a:ext cx="2483768" cy="1691638"/>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FB613F1D-D7E2-4C52-8E98-A5DE17C5F4B7}"/>
              </a:ext>
            </a:extLst>
          </p:cNvPr>
          <p:cNvSpPr txBox="1"/>
          <p:nvPr/>
        </p:nvSpPr>
        <p:spPr>
          <a:xfrm>
            <a:off x="323527" y="404664"/>
            <a:ext cx="8474559" cy="369332"/>
          </a:xfrm>
          <a:prstGeom prst="rect">
            <a:avLst/>
          </a:prstGeom>
          <a:noFill/>
        </p:spPr>
        <p:txBody>
          <a:bodyPr wrap="square" rtlCol="0">
            <a:spAutoFit/>
          </a:bodyPr>
          <a:lstStyle/>
          <a:p>
            <a:r>
              <a:rPr lang="et-EE" b="1" dirty="0">
                <a:solidFill>
                  <a:schemeClr val="accent1"/>
                </a:solidFill>
              </a:rPr>
              <a:t>Töötasude algandmed: töötasu komponendid aprill 2019</a:t>
            </a:r>
          </a:p>
        </p:txBody>
      </p:sp>
      <p:cxnSp>
        <p:nvCxnSpPr>
          <p:cNvPr id="12" name="Straight Connector 11">
            <a:extLst>
              <a:ext uri="{FF2B5EF4-FFF2-40B4-BE49-F238E27FC236}">
                <a16:creationId xmlns:a16="http://schemas.microsoft.com/office/drawing/2014/main" id="{D77AE364-1DB5-49AB-B43B-A2070BC9EDC7}"/>
              </a:ext>
            </a:extLst>
          </p:cNvPr>
          <p:cNvCxnSpPr/>
          <p:nvPr/>
        </p:nvCxnSpPr>
        <p:spPr>
          <a:xfrm>
            <a:off x="323528" y="764704"/>
            <a:ext cx="8568576"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4AD38EF-63A4-4D0E-9839-0A6C41451F20}"/>
              </a:ext>
            </a:extLst>
          </p:cNvPr>
          <p:cNvSpPr txBox="1"/>
          <p:nvPr/>
        </p:nvSpPr>
        <p:spPr>
          <a:xfrm>
            <a:off x="7357927" y="922202"/>
            <a:ext cx="1440160" cy="307777"/>
          </a:xfrm>
          <a:prstGeom prst="rect">
            <a:avLst/>
          </a:prstGeom>
          <a:noFill/>
        </p:spPr>
        <p:txBody>
          <a:bodyPr wrap="square" rtlCol="0">
            <a:spAutoFit/>
          </a:bodyPr>
          <a:lstStyle/>
          <a:p>
            <a:pPr algn="r"/>
            <a:r>
              <a:rPr lang="et-EE" sz="1400" i="1" dirty="0">
                <a:solidFill>
                  <a:schemeClr val="bg1">
                    <a:lumMod val="75000"/>
                  </a:schemeClr>
                </a:solidFill>
              </a:rPr>
              <a:t>Näidis</a:t>
            </a:r>
            <a:endParaRPr lang="en-US" sz="1400" i="1" dirty="0">
              <a:solidFill>
                <a:schemeClr val="bg1">
                  <a:lumMod val="75000"/>
                </a:schemeClr>
              </a:solidFill>
            </a:endParaRPr>
          </a:p>
        </p:txBody>
      </p:sp>
      <p:sp>
        <p:nvSpPr>
          <p:cNvPr id="14" name="Rectangle 13">
            <a:extLst>
              <a:ext uri="{FF2B5EF4-FFF2-40B4-BE49-F238E27FC236}">
                <a16:creationId xmlns:a16="http://schemas.microsoft.com/office/drawing/2014/main" id="{EEDB5A0E-9EC7-4239-A1F8-9DC814A09662}"/>
              </a:ext>
            </a:extLst>
          </p:cNvPr>
          <p:cNvSpPr/>
          <p:nvPr/>
        </p:nvSpPr>
        <p:spPr>
          <a:xfrm>
            <a:off x="323528" y="845442"/>
            <a:ext cx="2379177" cy="338554"/>
          </a:xfrm>
          <a:prstGeom prst="rect">
            <a:avLst/>
          </a:prstGeom>
        </p:spPr>
        <p:txBody>
          <a:bodyPr wrap="none">
            <a:spAutoFit/>
          </a:bodyPr>
          <a:lstStyle/>
          <a:p>
            <a:r>
              <a:rPr lang="et-EE" sz="1600" b="1" dirty="0">
                <a:solidFill>
                  <a:schemeClr val="accent1"/>
                </a:solidFill>
              </a:rPr>
              <a:t>ÜLDSEKRETÄR (4120)</a:t>
            </a:r>
            <a:endParaRPr lang="et-EE" sz="1600" b="1" dirty="0"/>
          </a:p>
        </p:txBody>
      </p:sp>
    </p:spTree>
    <p:extLst>
      <p:ext uri="{BB962C8B-B14F-4D97-AF65-F5344CB8AC3E}">
        <p14:creationId xmlns:p14="http://schemas.microsoft.com/office/powerpoint/2010/main" val="1009891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DACBA59-E369-48AA-94B0-5E524603FE33}"/>
              </a:ext>
            </a:extLst>
          </p:cNvPr>
          <p:cNvSpPr txBox="1"/>
          <p:nvPr/>
        </p:nvSpPr>
        <p:spPr>
          <a:xfrm>
            <a:off x="323528" y="404664"/>
            <a:ext cx="6624736" cy="369332"/>
          </a:xfrm>
          <a:prstGeom prst="rect">
            <a:avLst/>
          </a:prstGeom>
          <a:noFill/>
        </p:spPr>
        <p:txBody>
          <a:bodyPr wrap="square" rtlCol="0">
            <a:spAutoFit/>
          </a:bodyPr>
          <a:lstStyle/>
          <a:p>
            <a:r>
              <a:rPr lang="et-EE" b="1" dirty="0">
                <a:solidFill>
                  <a:schemeClr val="accent1"/>
                </a:solidFill>
              </a:rPr>
              <a:t>Töötasude piirkondlikud erinevused aprill 2019</a:t>
            </a:r>
          </a:p>
        </p:txBody>
      </p:sp>
      <p:sp>
        <p:nvSpPr>
          <p:cNvPr id="6" name="TextBox 2">
            <a:extLst>
              <a:ext uri="{FF2B5EF4-FFF2-40B4-BE49-F238E27FC236}">
                <a16:creationId xmlns:a16="http://schemas.microsoft.com/office/drawing/2014/main" id="{0C1611AE-4659-4B5A-B092-245FFBDC83F2}"/>
              </a:ext>
            </a:extLst>
          </p:cNvPr>
          <p:cNvSpPr txBox="1"/>
          <p:nvPr/>
        </p:nvSpPr>
        <p:spPr>
          <a:xfrm>
            <a:off x="4211960" y="1484784"/>
            <a:ext cx="921169" cy="307777"/>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t-EE" sz="800" dirty="0">
                <a:solidFill>
                  <a:schemeClr val="bg1"/>
                </a:solidFill>
              </a:rPr>
              <a:t>Tallinn </a:t>
            </a:r>
          </a:p>
          <a:p>
            <a:pPr algn="ctr"/>
            <a:r>
              <a:rPr lang="et-EE" sz="800" dirty="0">
                <a:solidFill>
                  <a:schemeClr val="bg1"/>
                </a:solidFill>
              </a:rPr>
              <a:t>1277</a:t>
            </a:r>
          </a:p>
        </p:txBody>
      </p:sp>
      <p:cxnSp>
        <p:nvCxnSpPr>
          <p:cNvPr id="11" name="Straight Connector 10">
            <a:extLst>
              <a:ext uri="{FF2B5EF4-FFF2-40B4-BE49-F238E27FC236}">
                <a16:creationId xmlns:a16="http://schemas.microsoft.com/office/drawing/2014/main" id="{F2B31C10-FAFB-4BDA-BE2F-019D98BE5064}"/>
              </a:ext>
            </a:extLst>
          </p:cNvPr>
          <p:cNvCxnSpPr/>
          <p:nvPr/>
        </p:nvCxnSpPr>
        <p:spPr>
          <a:xfrm>
            <a:off x="323528" y="764704"/>
            <a:ext cx="8568576"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53108C2-21E7-4E79-86A3-04DEEB775AA2}"/>
              </a:ext>
            </a:extLst>
          </p:cNvPr>
          <p:cNvSpPr txBox="1"/>
          <p:nvPr/>
        </p:nvSpPr>
        <p:spPr>
          <a:xfrm>
            <a:off x="7357927" y="922202"/>
            <a:ext cx="1440160" cy="307777"/>
          </a:xfrm>
          <a:prstGeom prst="rect">
            <a:avLst/>
          </a:prstGeom>
          <a:noFill/>
        </p:spPr>
        <p:txBody>
          <a:bodyPr wrap="square" rtlCol="0">
            <a:spAutoFit/>
          </a:bodyPr>
          <a:lstStyle/>
          <a:p>
            <a:pPr algn="r"/>
            <a:r>
              <a:rPr lang="et-EE" sz="1400" i="1" dirty="0">
                <a:solidFill>
                  <a:schemeClr val="bg1">
                    <a:lumMod val="75000"/>
                  </a:schemeClr>
                </a:solidFill>
              </a:rPr>
              <a:t>Näidis</a:t>
            </a:r>
            <a:endParaRPr lang="en-US" sz="1400" i="1" dirty="0">
              <a:solidFill>
                <a:schemeClr val="bg1">
                  <a:lumMod val="75000"/>
                </a:schemeClr>
              </a:solidFill>
            </a:endParaRPr>
          </a:p>
        </p:txBody>
      </p:sp>
      <p:sp>
        <p:nvSpPr>
          <p:cNvPr id="13" name="Rectangle 12">
            <a:extLst>
              <a:ext uri="{FF2B5EF4-FFF2-40B4-BE49-F238E27FC236}">
                <a16:creationId xmlns:a16="http://schemas.microsoft.com/office/drawing/2014/main" id="{81AD5FCD-B104-462B-9ECB-8364A9858C23}"/>
              </a:ext>
            </a:extLst>
          </p:cNvPr>
          <p:cNvSpPr/>
          <p:nvPr/>
        </p:nvSpPr>
        <p:spPr>
          <a:xfrm>
            <a:off x="323528" y="845442"/>
            <a:ext cx="2379177" cy="338554"/>
          </a:xfrm>
          <a:prstGeom prst="rect">
            <a:avLst/>
          </a:prstGeom>
        </p:spPr>
        <p:txBody>
          <a:bodyPr wrap="none">
            <a:spAutoFit/>
          </a:bodyPr>
          <a:lstStyle/>
          <a:p>
            <a:r>
              <a:rPr lang="et-EE" sz="1600" b="1" dirty="0">
                <a:solidFill>
                  <a:schemeClr val="accent1"/>
                </a:solidFill>
              </a:rPr>
              <a:t>ÜLDSEKRETÄR (4120)</a:t>
            </a:r>
            <a:endParaRPr lang="et-EE" sz="1600" b="1" dirty="0"/>
          </a:p>
        </p:txBody>
      </p:sp>
      <mc:AlternateContent xmlns:mc="http://schemas.openxmlformats.org/markup-compatibility/2006" xmlns:cx4="http://schemas.microsoft.com/office/drawing/2016/5/10/chartex">
        <mc:Choice Requires="cx4">
          <p:graphicFrame>
            <p:nvGraphicFramePr>
              <p:cNvPr id="5" name="Chart 4">
                <a:extLst>
                  <a:ext uri="{FF2B5EF4-FFF2-40B4-BE49-F238E27FC236}">
                    <a16:creationId xmlns:a16="http://schemas.microsoft.com/office/drawing/2014/main" id="{772A416A-9998-4FC4-A1F0-98ECCC0B9219}"/>
                  </a:ext>
                </a:extLst>
              </p:cNvPr>
              <p:cNvGraphicFramePr/>
              <p:nvPr/>
            </p:nvGraphicFramePr>
            <p:xfrm>
              <a:off x="395535" y="1275959"/>
              <a:ext cx="8402551" cy="5105307"/>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Chart 4">
                <a:extLst>
                  <a:ext uri="{FF2B5EF4-FFF2-40B4-BE49-F238E27FC236}">
                    <a16:creationId xmlns:a16="http://schemas.microsoft.com/office/drawing/2014/main" id="{772A416A-9998-4FC4-A1F0-98ECCC0B9219}"/>
                  </a:ext>
                </a:extLst>
              </p:cNvPr>
              <p:cNvPicPr>
                <a:picLocks noGrp="1" noRot="1" noChangeAspect="1" noMove="1" noResize="1" noEditPoints="1" noAdjustHandles="1" noChangeArrowheads="1" noChangeShapeType="1"/>
              </p:cNvPicPr>
              <p:nvPr/>
            </p:nvPicPr>
            <p:blipFill>
              <a:blip r:embed="rId3"/>
              <a:stretch>
                <a:fillRect/>
              </a:stretch>
            </p:blipFill>
            <p:spPr>
              <a:xfrm>
                <a:off x="395535" y="1275959"/>
                <a:ext cx="8402551" cy="5105307"/>
              </a:xfrm>
              <a:prstGeom prst="rect">
                <a:avLst/>
              </a:prstGeom>
            </p:spPr>
          </p:pic>
        </mc:Fallback>
      </mc:AlternateContent>
      <p:sp>
        <p:nvSpPr>
          <p:cNvPr id="14" name="TextBox 13">
            <a:extLst>
              <a:ext uri="{FF2B5EF4-FFF2-40B4-BE49-F238E27FC236}">
                <a16:creationId xmlns:a16="http://schemas.microsoft.com/office/drawing/2014/main" id="{3C6F5C2C-5B79-49E3-9AE5-87EE4B2FAB7D}"/>
              </a:ext>
            </a:extLst>
          </p:cNvPr>
          <p:cNvSpPr txBox="1"/>
          <p:nvPr/>
        </p:nvSpPr>
        <p:spPr>
          <a:xfrm>
            <a:off x="4686211" y="1981280"/>
            <a:ext cx="921169" cy="369332"/>
          </a:xfrm>
          <a:prstGeom prst="rect">
            <a:avLst/>
          </a:prstGeom>
          <a:noFill/>
        </p:spPr>
        <p:txBody>
          <a:bodyPr wrap="square" rtlCol="0">
            <a:spAutoFit/>
          </a:bodyPr>
          <a:lstStyle/>
          <a:p>
            <a:pPr algn="ctr"/>
            <a:r>
              <a:rPr lang="et-EE" sz="900" dirty="0">
                <a:solidFill>
                  <a:schemeClr val="bg1"/>
                </a:solidFill>
              </a:rPr>
              <a:t>Tallinn</a:t>
            </a:r>
          </a:p>
          <a:p>
            <a:pPr algn="ctr"/>
            <a:r>
              <a:rPr lang="et-EE" sz="900" dirty="0">
                <a:solidFill>
                  <a:schemeClr val="bg1"/>
                </a:solidFill>
              </a:rPr>
              <a:t>1262</a:t>
            </a:r>
          </a:p>
        </p:txBody>
      </p:sp>
    </p:spTree>
    <p:extLst>
      <p:ext uri="{BB962C8B-B14F-4D97-AF65-F5344CB8AC3E}">
        <p14:creationId xmlns:p14="http://schemas.microsoft.com/office/powerpoint/2010/main" val="2278489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5762482F-FD73-415D-9B11-69E731B12541}"/>
              </a:ext>
            </a:extLst>
          </p:cNvPr>
          <p:cNvGraphicFramePr/>
          <p:nvPr/>
        </p:nvGraphicFramePr>
        <p:xfrm>
          <a:off x="467544" y="1199199"/>
          <a:ext cx="8280920" cy="424602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 5">
            <a:extLst>
              <a:ext uri="{FF2B5EF4-FFF2-40B4-BE49-F238E27FC236}">
                <a16:creationId xmlns:a16="http://schemas.microsoft.com/office/drawing/2014/main" id="{BCFCC66E-2940-403A-8492-01AF17859555}"/>
              </a:ext>
            </a:extLst>
          </p:cNvPr>
          <p:cNvGraphicFramePr>
            <a:graphicFrameLocks noGrp="1"/>
          </p:cNvGraphicFramePr>
          <p:nvPr/>
        </p:nvGraphicFramePr>
        <p:xfrm>
          <a:off x="467544" y="5596129"/>
          <a:ext cx="8280922" cy="832858"/>
        </p:xfrm>
        <a:graphic>
          <a:graphicData uri="http://schemas.openxmlformats.org/drawingml/2006/table">
            <a:tbl>
              <a:tblPr firstRow="1">
                <a:tableStyleId>{1FECB4D8-DB02-4DC6-A0A2-4F2EBAE1DC90}</a:tableStyleId>
              </a:tblPr>
              <a:tblGrid>
                <a:gridCol w="1496669">
                  <a:extLst>
                    <a:ext uri="{9D8B030D-6E8A-4147-A177-3AD203B41FA5}">
                      <a16:colId xmlns:a16="http://schemas.microsoft.com/office/drawing/2014/main" val="4287917344"/>
                    </a:ext>
                  </a:extLst>
                </a:gridCol>
                <a:gridCol w="969179">
                  <a:extLst>
                    <a:ext uri="{9D8B030D-6E8A-4147-A177-3AD203B41FA5}">
                      <a16:colId xmlns:a16="http://schemas.microsoft.com/office/drawing/2014/main" val="1685549533"/>
                    </a:ext>
                  </a:extLst>
                </a:gridCol>
                <a:gridCol w="969179">
                  <a:extLst>
                    <a:ext uri="{9D8B030D-6E8A-4147-A177-3AD203B41FA5}">
                      <a16:colId xmlns:a16="http://schemas.microsoft.com/office/drawing/2014/main" val="2188009606"/>
                    </a:ext>
                  </a:extLst>
                </a:gridCol>
                <a:gridCol w="969179">
                  <a:extLst>
                    <a:ext uri="{9D8B030D-6E8A-4147-A177-3AD203B41FA5}">
                      <a16:colId xmlns:a16="http://schemas.microsoft.com/office/drawing/2014/main" val="3184087792"/>
                    </a:ext>
                  </a:extLst>
                </a:gridCol>
                <a:gridCol w="969179">
                  <a:extLst>
                    <a:ext uri="{9D8B030D-6E8A-4147-A177-3AD203B41FA5}">
                      <a16:colId xmlns:a16="http://schemas.microsoft.com/office/drawing/2014/main" val="4152604835"/>
                    </a:ext>
                  </a:extLst>
                </a:gridCol>
                <a:gridCol w="969179">
                  <a:extLst>
                    <a:ext uri="{9D8B030D-6E8A-4147-A177-3AD203B41FA5}">
                      <a16:colId xmlns:a16="http://schemas.microsoft.com/office/drawing/2014/main" val="3602106758"/>
                    </a:ext>
                  </a:extLst>
                </a:gridCol>
                <a:gridCol w="969179">
                  <a:extLst>
                    <a:ext uri="{9D8B030D-6E8A-4147-A177-3AD203B41FA5}">
                      <a16:colId xmlns:a16="http://schemas.microsoft.com/office/drawing/2014/main" val="3428895511"/>
                    </a:ext>
                  </a:extLst>
                </a:gridCol>
                <a:gridCol w="969179">
                  <a:extLst>
                    <a:ext uri="{9D8B030D-6E8A-4147-A177-3AD203B41FA5}">
                      <a16:colId xmlns:a16="http://schemas.microsoft.com/office/drawing/2014/main" val="2932904730"/>
                    </a:ext>
                  </a:extLst>
                </a:gridCol>
              </a:tblGrid>
              <a:tr h="264029">
                <a:tc>
                  <a:txBody>
                    <a:bodyPr/>
                    <a:lstStyle/>
                    <a:p>
                      <a:pPr algn="r" fontAlgn="b"/>
                      <a:endParaRPr lang="et-EE" sz="1000" b="0" i="0" u="none" strike="noStrike" dirty="0">
                        <a:solidFill>
                          <a:schemeClr val="bg1">
                            <a:lumMod val="50000"/>
                          </a:schemeClr>
                        </a:solidFill>
                        <a:effectLst/>
                        <a:latin typeface="Arial" panose="020B0604020202020204" pitchFamily="34" charset="0"/>
                      </a:endParaRPr>
                    </a:p>
                  </a:txBody>
                  <a:tcPr marL="0" marR="0" marT="0" marB="0" anchor="ctr">
                    <a:solidFill>
                      <a:schemeClr val="accent3">
                        <a:lumMod val="60000"/>
                        <a:lumOff val="40000"/>
                      </a:schemeClr>
                    </a:solidFill>
                  </a:tcPr>
                </a:tc>
                <a:tc>
                  <a:txBody>
                    <a:bodyPr/>
                    <a:lstStyle/>
                    <a:p>
                      <a:pPr algn="r" fontAlgn="ctr"/>
                      <a:r>
                        <a:rPr lang="et-EE" sz="1000" u="none" strike="noStrike" dirty="0">
                          <a:effectLst/>
                        </a:rPr>
                        <a:t>Kevad 2016</a:t>
                      </a:r>
                      <a:endParaRPr lang="et-EE" sz="1000" b="0" i="0" u="none" strike="noStrike" dirty="0">
                        <a:solidFill>
                          <a:srgbClr val="000000"/>
                        </a:solidFill>
                        <a:effectLst/>
                        <a:latin typeface="Arial" panose="020B0604020202020204" pitchFamily="34" charset="0"/>
                      </a:endParaRPr>
                    </a:p>
                  </a:txBody>
                  <a:tcPr marL="0" marR="114300" marT="0" marB="0" anchor="ctr">
                    <a:solidFill>
                      <a:schemeClr val="accent3">
                        <a:lumMod val="60000"/>
                        <a:lumOff val="40000"/>
                      </a:schemeClr>
                    </a:solidFill>
                  </a:tcPr>
                </a:tc>
                <a:tc>
                  <a:txBody>
                    <a:bodyPr/>
                    <a:lstStyle/>
                    <a:p>
                      <a:pPr algn="r" fontAlgn="ctr"/>
                      <a:r>
                        <a:rPr lang="et-EE" sz="1000" u="none" strike="noStrike" dirty="0">
                          <a:effectLst/>
                        </a:rPr>
                        <a:t>Sügis 2016</a:t>
                      </a:r>
                      <a:endParaRPr lang="et-EE" sz="1000" b="0" i="0" u="none" strike="noStrike" dirty="0">
                        <a:solidFill>
                          <a:srgbClr val="000000"/>
                        </a:solidFill>
                        <a:effectLst/>
                        <a:latin typeface="Arial" panose="020B0604020202020204" pitchFamily="34" charset="0"/>
                      </a:endParaRPr>
                    </a:p>
                  </a:txBody>
                  <a:tcPr marL="0" marR="114300" marT="0" marB="0" anchor="ctr">
                    <a:solidFill>
                      <a:schemeClr val="accent3">
                        <a:lumMod val="60000"/>
                        <a:lumOff val="40000"/>
                      </a:schemeClr>
                    </a:solidFill>
                  </a:tcPr>
                </a:tc>
                <a:tc>
                  <a:txBody>
                    <a:bodyPr/>
                    <a:lstStyle/>
                    <a:p>
                      <a:pPr algn="r" fontAlgn="ctr"/>
                      <a:r>
                        <a:rPr lang="et-EE" sz="1000" u="none" strike="noStrike" dirty="0">
                          <a:effectLst/>
                        </a:rPr>
                        <a:t>Kevad 2017</a:t>
                      </a:r>
                      <a:endParaRPr lang="et-EE" sz="1000" b="0" i="0" u="none" strike="noStrike" dirty="0">
                        <a:solidFill>
                          <a:srgbClr val="000000"/>
                        </a:solidFill>
                        <a:effectLst/>
                        <a:latin typeface="Arial" panose="020B0604020202020204" pitchFamily="34" charset="0"/>
                      </a:endParaRPr>
                    </a:p>
                  </a:txBody>
                  <a:tcPr marL="0" marR="114300" marT="0" marB="0" anchor="ctr">
                    <a:solidFill>
                      <a:schemeClr val="accent3">
                        <a:lumMod val="60000"/>
                        <a:lumOff val="40000"/>
                      </a:schemeClr>
                    </a:solidFill>
                  </a:tcPr>
                </a:tc>
                <a:tc>
                  <a:txBody>
                    <a:bodyPr/>
                    <a:lstStyle/>
                    <a:p>
                      <a:pPr algn="r" fontAlgn="ctr"/>
                      <a:r>
                        <a:rPr lang="et-EE" sz="1000" u="none" strike="noStrike" dirty="0">
                          <a:effectLst/>
                        </a:rPr>
                        <a:t>Sügis 2017</a:t>
                      </a:r>
                      <a:endParaRPr lang="et-EE" sz="1000" b="0" i="0" u="none" strike="noStrike" dirty="0">
                        <a:solidFill>
                          <a:srgbClr val="000000"/>
                        </a:solidFill>
                        <a:effectLst/>
                        <a:latin typeface="Arial" panose="020B0604020202020204" pitchFamily="34" charset="0"/>
                      </a:endParaRPr>
                    </a:p>
                  </a:txBody>
                  <a:tcPr marL="0" marR="114300" marT="0" marB="0" anchor="ctr">
                    <a:solidFill>
                      <a:schemeClr val="accent3">
                        <a:lumMod val="60000"/>
                        <a:lumOff val="40000"/>
                      </a:schemeClr>
                    </a:solidFill>
                  </a:tcPr>
                </a:tc>
                <a:tc>
                  <a:txBody>
                    <a:bodyPr/>
                    <a:lstStyle/>
                    <a:p>
                      <a:pPr algn="r" fontAlgn="ctr"/>
                      <a:r>
                        <a:rPr lang="et-EE" sz="1000" u="none" strike="noStrike" dirty="0">
                          <a:effectLst/>
                        </a:rPr>
                        <a:t>Kevad 2018</a:t>
                      </a:r>
                      <a:endParaRPr lang="et-EE" sz="1000" b="0" i="0" u="none" strike="noStrike" dirty="0">
                        <a:solidFill>
                          <a:srgbClr val="000000"/>
                        </a:solidFill>
                        <a:effectLst/>
                        <a:latin typeface="Arial" panose="020B0604020202020204" pitchFamily="34" charset="0"/>
                      </a:endParaRPr>
                    </a:p>
                  </a:txBody>
                  <a:tcPr marL="0" marR="114300" marT="0" marB="0" anchor="ctr">
                    <a:solidFill>
                      <a:schemeClr val="accent3">
                        <a:lumMod val="60000"/>
                        <a:lumOff val="40000"/>
                      </a:schemeClr>
                    </a:solidFill>
                  </a:tcPr>
                </a:tc>
                <a:tc>
                  <a:txBody>
                    <a:bodyPr/>
                    <a:lstStyle/>
                    <a:p>
                      <a:pPr algn="r" fontAlgn="ctr"/>
                      <a:r>
                        <a:rPr lang="et-EE" sz="1000" u="none" strike="noStrike" dirty="0">
                          <a:effectLst/>
                        </a:rPr>
                        <a:t>Sügis 2018</a:t>
                      </a:r>
                      <a:endParaRPr lang="et-EE" sz="1000" b="0" i="0" u="none" strike="noStrike" dirty="0">
                        <a:solidFill>
                          <a:srgbClr val="000000"/>
                        </a:solidFill>
                        <a:effectLst/>
                        <a:latin typeface="Arial" panose="020B0604020202020204" pitchFamily="34" charset="0"/>
                      </a:endParaRPr>
                    </a:p>
                  </a:txBody>
                  <a:tcPr marL="0" marR="114300" marT="0" marB="0" anchor="ctr">
                    <a:solidFill>
                      <a:schemeClr val="accent3">
                        <a:lumMod val="60000"/>
                        <a:lumOff val="40000"/>
                      </a:schemeClr>
                    </a:solidFill>
                  </a:tcPr>
                </a:tc>
                <a:tc>
                  <a:txBody>
                    <a:bodyPr/>
                    <a:lstStyle/>
                    <a:p>
                      <a:pPr algn="r" fontAlgn="ctr"/>
                      <a:r>
                        <a:rPr lang="et-EE" sz="1000" u="none" strike="noStrike" dirty="0">
                          <a:effectLst/>
                        </a:rPr>
                        <a:t>Kevad 2019</a:t>
                      </a:r>
                      <a:endParaRPr lang="et-EE" sz="1000" b="0" i="0" u="none" strike="noStrike" dirty="0">
                        <a:solidFill>
                          <a:srgbClr val="000000"/>
                        </a:solidFill>
                        <a:effectLst/>
                        <a:latin typeface="Arial" panose="020B0604020202020204" pitchFamily="34" charset="0"/>
                      </a:endParaRPr>
                    </a:p>
                  </a:txBody>
                  <a:tcPr marL="0" marR="114300" marT="0" marB="0" anchor="ctr">
                    <a:solidFill>
                      <a:schemeClr val="accent3">
                        <a:lumMod val="60000"/>
                        <a:lumOff val="40000"/>
                      </a:schemeClr>
                    </a:solidFill>
                  </a:tcPr>
                </a:tc>
                <a:extLst>
                  <a:ext uri="{0D108BD9-81ED-4DB2-BD59-A6C34878D82A}">
                    <a16:rowId xmlns:a16="http://schemas.microsoft.com/office/drawing/2014/main" val="3755731230"/>
                  </a:ext>
                </a:extLst>
              </a:tr>
              <a:tr h="264029">
                <a:tc>
                  <a:txBody>
                    <a:bodyPr/>
                    <a:lstStyle/>
                    <a:p>
                      <a:pPr algn="r" fontAlgn="b"/>
                      <a:r>
                        <a:rPr lang="et-EE" sz="1000" u="none" strike="noStrike" dirty="0">
                          <a:solidFill>
                            <a:schemeClr val="accent4"/>
                          </a:solidFill>
                          <a:effectLst/>
                        </a:rPr>
                        <a:t>Vastajate arv</a:t>
                      </a:r>
                      <a:endParaRPr lang="et-EE" sz="1000" b="0" i="0" u="none" strike="noStrike" dirty="0">
                        <a:solidFill>
                          <a:schemeClr val="accent4"/>
                        </a:solidFill>
                        <a:effectLst/>
                        <a:latin typeface="Arial" panose="020B0604020202020204" pitchFamily="34" charset="0"/>
                      </a:endParaRPr>
                    </a:p>
                  </a:txBody>
                  <a:tcPr marL="0" marR="0" marT="0" marB="0" anchor="ctr"/>
                </a:tc>
                <a:tc>
                  <a:txBody>
                    <a:bodyPr/>
                    <a:lstStyle/>
                    <a:p>
                      <a:pPr algn="r" fontAlgn="ctr"/>
                      <a:r>
                        <a:rPr lang="et-EE" sz="1000" u="none" strike="noStrike" dirty="0">
                          <a:solidFill>
                            <a:schemeClr val="accent4"/>
                          </a:solidFill>
                          <a:effectLst/>
                        </a:rPr>
                        <a:t>60</a:t>
                      </a:r>
                      <a:endParaRPr lang="et-EE" sz="1000" b="0" i="0" u="none" strike="noStrike" dirty="0">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dirty="0">
                          <a:solidFill>
                            <a:schemeClr val="accent4"/>
                          </a:solidFill>
                          <a:effectLst/>
                        </a:rPr>
                        <a:t>72</a:t>
                      </a:r>
                      <a:endParaRPr lang="et-EE" sz="1000" b="0" i="0" u="none" strike="noStrike" dirty="0">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dirty="0">
                          <a:solidFill>
                            <a:schemeClr val="accent4"/>
                          </a:solidFill>
                          <a:effectLst/>
                        </a:rPr>
                        <a:t>72</a:t>
                      </a:r>
                      <a:endParaRPr lang="et-EE" sz="1000" b="0" i="0" u="none" strike="noStrike" dirty="0">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dirty="0">
                          <a:solidFill>
                            <a:schemeClr val="accent4"/>
                          </a:solidFill>
                          <a:effectLst/>
                        </a:rPr>
                        <a:t>75</a:t>
                      </a:r>
                      <a:endParaRPr lang="et-EE" sz="1000" b="0" i="0" u="none" strike="noStrike" dirty="0">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a:solidFill>
                            <a:schemeClr val="accent4"/>
                          </a:solidFill>
                          <a:effectLst/>
                        </a:rPr>
                        <a:t>71</a:t>
                      </a:r>
                      <a:endParaRPr lang="et-EE" sz="1000" b="0" i="0" u="none" strike="noStrike">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a:solidFill>
                            <a:schemeClr val="accent4"/>
                          </a:solidFill>
                          <a:effectLst/>
                        </a:rPr>
                        <a:t>63</a:t>
                      </a:r>
                      <a:endParaRPr lang="et-EE" sz="1000" b="0" i="0" u="none" strike="noStrike">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dirty="0">
                          <a:solidFill>
                            <a:schemeClr val="accent4"/>
                          </a:solidFill>
                          <a:effectLst/>
                        </a:rPr>
                        <a:t>63</a:t>
                      </a:r>
                      <a:endParaRPr lang="et-EE" sz="1000" b="0" i="0" u="none" strike="noStrike" dirty="0">
                        <a:solidFill>
                          <a:schemeClr val="accent4"/>
                        </a:solidFill>
                        <a:effectLst/>
                        <a:latin typeface="Arial" panose="020B0604020202020204" pitchFamily="34" charset="0"/>
                      </a:endParaRPr>
                    </a:p>
                  </a:txBody>
                  <a:tcPr marL="0" marR="114300" marT="0" marB="0" anchor="ctr"/>
                </a:tc>
                <a:extLst>
                  <a:ext uri="{0D108BD9-81ED-4DB2-BD59-A6C34878D82A}">
                    <a16:rowId xmlns:a16="http://schemas.microsoft.com/office/drawing/2014/main" val="3355931738"/>
                  </a:ext>
                </a:extLst>
              </a:tr>
              <a:tr h="264029">
                <a:tc>
                  <a:txBody>
                    <a:bodyPr/>
                    <a:lstStyle/>
                    <a:p>
                      <a:pPr algn="r" fontAlgn="b"/>
                      <a:r>
                        <a:rPr lang="et-EE" sz="1000" u="none" strike="noStrike" dirty="0">
                          <a:solidFill>
                            <a:schemeClr val="accent4"/>
                          </a:solidFill>
                          <a:effectLst/>
                        </a:rPr>
                        <a:t>Uuringuga kaetud töötajate arv</a:t>
                      </a:r>
                      <a:endParaRPr lang="et-EE" sz="1000" b="0" i="0" u="none" strike="noStrike" dirty="0">
                        <a:solidFill>
                          <a:schemeClr val="accent4"/>
                        </a:solidFill>
                        <a:effectLst/>
                        <a:latin typeface="Arial" panose="020B0604020202020204" pitchFamily="34" charset="0"/>
                      </a:endParaRPr>
                    </a:p>
                  </a:txBody>
                  <a:tcPr marL="0" marR="0" marT="0" marB="0" anchor="ctr"/>
                </a:tc>
                <a:tc>
                  <a:txBody>
                    <a:bodyPr/>
                    <a:lstStyle/>
                    <a:p>
                      <a:pPr algn="r" fontAlgn="ctr"/>
                      <a:r>
                        <a:rPr lang="et-EE" sz="1000" u="none" strike="noStrike">
                          <a:solidFill>
                            <a:schemeClr val="accent4"/>
                          </a:solidFill>
                          <a:effectLst/>
                        </a:rPr>
                        <a:t>220</a:t>
                      </a:r>
                      <a:endParaRPr lang="et-EE" sz="1000" b="0" i="0" u="none" strike="noStrike">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a:solidFill>
                            <a:schemeClr val="accent4"/>
                          </a:solidFill>
                          <a:effectLst/>
                        </a:rPr>
                        <a:t>236</a:t>
                      </a:r>
                      <a:endParaRPr lang="et-EE" sz="1000" b="0" i="0" u="none" strike="noStrike">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a:solidFill>
                            <a:schemeClr val="accent4"/>
                          </a:solidFill>
                          <a:effectLst/>
                        </a:rPr>
                        <a:t>241</a:t>
                      </a:r>
                      <a:endParaRPr lang="et-EE" sz="1000" b="0" i="0" u="none" strike="noStrike">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dirty="0">
                          <a:solidFill>
                            <a:schemeClr val="accent4"/>
                          </a:solidFill>
                          <a:effectLst/>
                        </a:rPr>
                        <a:t>239</a:t>
                      </a:r>
                      <a:endParaRPr lang="et-EE" sz="1000" b="0" i="0" u="none" strike="noStrike" dirty="0">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dirty="0">
                          <a:solidFill>
                            <a:schemeClr val="accent4"/>
                          </a:solidFill>
                          <a:effectLst/>
                        </a:rPr>
                        <a:t>238</a:t>
                      </a:r>
                      <a:endParaRPr lang="et-EE" sz="1000" b="0" i="0" u="none" strike="noStrike" dirty="0">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dirty="0">
                          <a:solidFill>
                            <a:schemeClr val="accent4"/>
                          </a:solidFill>
                          <a:effectLst/>
                        </a:rPr>
                        <a:t>236</a:t>
                      </a:r>
                      <a:endParaRPr lang="et-EE" sz="1000" b="0" i="0" u="none" strike="noStrike" dirty="0">
                        <a:solidFill>
                          <a:schemeClr val="accent4"/>
                        </a:solidFill>
                        <a:effectLst/>
                        <a:latin typeface="Arial" panose="020B0604020202020204" pitchFamily="34" charset="0"/>
                      </a:endParaRPr>
                    </a:p>
                  </a:txBody>
                  <a:tcPr marL="0" marR="114300" marT="0" marB="0" anchor="ctr"/>
                </a:tc>
                <a:tc>
                  <a:txBody>
                    <a:bodyPr/>
                    <a:lstStyle/>
                    <a:p>
                      <a:pPr algn="r" fontAlgn="ctr"/>
                      <a:r>
                        <a:rPr lang="et-EE" sz="1000" u="none" strike="noStrike" dirty="0">
                          <a:solidFill>
                            <a:schemeClr val="accent4"/>
                          </a:solidFill>
                          <a:effectLst/>
                        </a:rPr>
                        <a:t>229</a:t>
                      </a:r>
                      <a:endParaRPr lang="et-EE" sz="1000" b="0" i="0" u="none" strike="noStrike" dirty="0">
                        <a:solidFill>
                          <a:schemeClr val="accent4"/>
                        </a:solidFill>
                        <a:effectLst/>
                        <a:latin typeface="Arial" panose="020B0604020202020204" pitchFamily="34" charset="0"/>
                      </a:endParaRPr>
                    </a:p>
                  </a:txBody>
                  <a:tcPr marL="0" marR="114300" marT="0" marB="0" anchor="ctr"/>
                </a:tc>
                <a:extLst>
                  <a:ext uri="{0D108BD9-81ED-4DB2-BD59-A6C34878D82A}">
                    <a16:rowId xmlns:a16="http://schemas.microsoft.com/office/drawing/2014/main" val="779996144"/>
                  </a:ext>
                </a:extLst>
              </a:tr>
            </a:tbl>
          </a:graphicData>
        </a:graphic>
      </p:graphicFrame>
      <p:sp>
        <p:nvSpPr>
          <p:cNvPr id="8" name="TextBox 7">
            <a:extLst>
              <a:ext uri="{FF2B5EF4-FFF2-40B4-BE49-F238E27FC236}">
                <a16:creationId xmlns:a16="http://schemas.microsoft.com/office/drawing/2014/main" id="{B806C313-C61A-4D71-965D-4DC3607B0B05}"/>
              </a:ext>
            </a:extLst>
          </p:cNvPr>
          <p:cNvSpPr txBox="1"/>
          <p:nvPr/>
        </p:nvSpPr>
        <p:spPr>
          <a:xfrm>
            <a:off x="323528" y="404664"/>
            <a:ext cx="6624736" cy="369332"/>
          </a:xfrm>
          <a:prstGeom prst="rect">
            <a:avLst/>
          </a:prstGeom>
          <a:noFill/>
        </p:spPr>
        <p:txBody>
          <a:bodyPr wrap="square" rtlCol="0">
            <a:spAutoFit/>
          </a:bodyPr>
          <a:lstStyle/>
          <a:p>
            <a:r>
              <a:rPr lang="et-EE" b="1" dirty="0">
                <a:solidFill>
                  <a:schemeClr val="accent1"/>
                </a:solidFill>
              </a:rPr>
              <a:t>Töötasu trendid ja prognoos</a:t>
            </a:r>
          </a:p>
        </p:txBody>
      </p:sp>
      <p:cxnSp>
        <p:nvCxnSpPr>
          <p:cNvPr id="9" name="Straight Connector 8">
            <a:extLst>
              <a:ext uri="{FF2B5EF4-FFF2-40B4-BE49-F238E27FC236}">
                <a16:creationId xmlns:a16="http://schemas.microsoft.com/office/drawing/2014/main" id="{06A482BD-433C-4DAB-8223-D740CCB18AC8}"/>
              </a:ext>
            </a:extLst>
          </p:cNvPr>
          <p:cNvCxnSpPr/>
          <p:nvPr/>
        </p:nvCxnSpPr>
        <p:spPr>
          <a:xfrm>
            <a:off x="323528" y="764704"/>
            <a:ext cx="8568576"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4DF3E23-8C19-4A71-92FB-54014A3933D2}"/>
              </a:ext>
            </a:extLst>
          </p:cNvPr>
          <p:cNvSpPr/>
          <p:nvPr/>
        </p:nvSpPr>
        <p:spPr>
          <a:xfrm>
            <a:off x="323528" y="845442"/>
            <a:ext cx="2379177" cy="338554"/>
          </a:xfrm>
          <a:prstGeom prst="rect">
            <a:avLst/>
          </a:prstGeom>
        </p:spPr>
        <p:txBody>
          <a:bodyPr wrap="none">
            <a:spAutoFit/>
          </a:bodyPr>
          <a:lstStyle/>
          <a:p>
            <a:r>
              <a:rPr lang="et-EE" sz="1600" b="1" dirty="0">
                <a:solidFill>
                  <a:schemeClr val="accent1"/>
                </a:solidFill>
              </a:rPr>
              <a:t>ÜLDSEKRETÄR (4120)</a:t>
            </a:r>
            <a:endParaRPr lang="et-EE" sz="1600" b="1" dirty="0"/>
          </a:p>
        </p:txBody>
      </p:sp>
    </p:spTree>
    <p:extLst>
      <p:ext uri="{BB962C8B-B14F-4D97-AF65-F5344CB8AC3E}">
        <p14:creationId xmlns:p14="http://schemas.microsoft.com/office/powerpoint/2010/main" val="765801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21"/>
          <p:cNvGraphicFramePr/>
          <p:nvPr/>
        </p:nvGraphicFramePr>
        <p:xfrm>
          <a:off x="381748" y="543935"/>
          <a:ext cx="2880320" cy="4320704"/>
        </p:xfrm>
        <a:graphic>
          <a:graphicData uri="http://schemas.openxmlformats.org/drawingml/2006/chart">
            <c:chart xmlns:c="http://schemas.openxmlformats.org/drawingml/2006/chart" xmlns:r="http://schemas.openxmlformats.org/officeDocument/2006/relationships" r:id="rId2"/>
          </a:graphicData>
        </a:graphic>
      </p:graphicFrame>
      <p:cxnSp>
        <p:nvCxnSpPr>
          <p:cNvPr id="89" name="Straight Connector 88"/>
          <p:cNvCxnSpPr/>
          <p:nvPr/>
        </p:nvCxnSpPr>
        <p:spPr>
          <a:xfrm flipH="1">
            <a:off x="669780" y="2215146"/>
            <a:ext cx="576064" cy="0"/>
          </a:xfrm>
          <a:prstGeom prst="line">
            <a:avLst/>
          </a:prstGeom>
          <a:ln w="19050">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H="1">
            <a:off x="669780" y="3038592"/>
            <a:ext cx="576064" cy="0"/>
          </a:xfrm>
          <a:prstGeom prst="line">
            <a:avLst/>
          </a:prstGeom>
          <a:ln w="19050">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H="1">
            <a:off x="669780" y="3871330"/>
            <a:ext cx="576064" cy="0"/>
          </a:xfrm>
          <a:prstGeom prst="line">
            <a:avLst/>
          </a:prstGeom>
          <a:ln w="19050">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a:off x="670868" y="4406744"/>
            <a:ext cx="576064" cy="0"/>
          </a:xfrm>
          <a:prstGeom prst="line">
            <a:avLst/>
          </a:prstGeom>
          <a:ln w="19050">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2433840" y="5054703"/>
            <a:ext cx="2448272" cy="307777"/>
          </a:xfrm>
          <a:prstGeom prst="rect">
            <a:avLst/>
          </a:prstGeom>
          <a:noFill/>
        </p:spPr>
        <p:txBody>
          <a:bodyPr wrap="square" rtlCol="0">
            <a:spAutoFit/>
          </a:bodyPr>
          <a:lstStyle/>
          <a:p>
            <a:pPr algn="ctr"/>
            <a:r>
              <a:rPr lang="et-EE" sz="1400" dirty="0">
                <a:latin typeface="Open Sans" panose="020B0606030504020204" pitchFamily="34" charset="0"/>
                <a:ea typeface="Open Sans" panose="020B0606030504020204" pitchFamily="34" charset="0"/>
                <a:cs typeface="Open Sans" panose="020B0606030504020204" pitchFamily="34" charset="0"/>
              </a:rPr>
              <a:t>Töötasude</a:t>
            </a:r>
            <a:r>
              <a:rPr lang="en-US" sz="1400" dirty="0">
                <a:latin typeface="Open Sans" panose="020B0606030504020204" pitchFamily="34" charset="0"/>
                <a:ea typeface="Open Sans" panose="020B0606030504020204" pitchFamily="34" charset="0"/>
                <a:cs typeface="Open Sans" panose="020B0606030504020204" pitchFamily="34" charset="0"/>
              </a:rPr>
              <a:t> summa</a:t>
            </a:r>
          </a:p>
        </p:txBody>
      </p:sp>
      <p:sp>
        <p:nvSpPr>
          <p:cNvPr id="48" name="TextBox 47"/>
          <p:cNvSpPr txBox="1"/>
          <p:nvPr/>
        </p:nvSpPr>
        <p:spPr>
          <a:xfrm>
            <a:off x="742160" y="5088083"/>
            <a:ext cx="1728192" cy="523220"/>
          </a:xfrm>
          <a:prstGeom prst="rect">
            <a:avLst/>
          </a:prstGeom>
          <a:noFill/>
        </p:spPr>
        <p:txBody>
          <a:bodyPr wrap="square" rtlCol="0">
            <a:spAutoFit/>
          </a:bodyPr>
          <a:lstStyle/>
          <a:p>
            <a:pPr algn="ctr"/>
            <a:r>
              <a:rPr lang="et-EE" sz="1400" b="1">
                <a:latin typeface="Open Sans ExtraBold" panose="020B0906030804020204" pitchFamily="34" charset="0"/>
                <a:ea typeface="Open Sans ExtraBold" panose="020B0906030804020204" pitchFamily="34" charset="0"/>
                <a:cs typeface="Open Sans ExtraBold" panose="020B0906030804020204" pitchFamily="34" charset="0"/>
              </a:rPr>
              <a:t>Statistiline keskmine</a:t>
            </a:r>
          </a:p>
        </p:txBody>
      </p:sp>
      <p:sp>
        <p:nvSpPr>
          <p:cNvPr id="49" name="TextBox 48"/>
          <p:cNvSpPr txBox="1"/>
          <p:nvPr/>
        </p:nvSpPr>
        <p:spPr>
          <a:xfrm>
            <a:off x="2433840" y="5377868"/>
            <a:ext cx="2448272" cy="307777"/>
          </a:xfrm>
          <a:prstGeom prst="rect">
            <a:avLst/>
          </a:prstGeom>
          <a:noFill/>
        </p:spPr>
        <p:txBody>
          <a:bodyPr wrap="square" rtlCol="0">
            <a:spAutoFit/>
          </a:bodyPr>
          <a:lstStyle/>
          <a:p>
            <a:pPr algn="ctr"/>
            <a:r>
              <a:rPr lang="en-US" sz="1400">
                <a:latin typeface="Open Sans" panose="020B0606030504020204" pitchFamily="34" charset="0"/>
                <a:ea typeface="Open Sans" panose="020B0606030504020204" pitchFamily="34" charset="0"/>
                <a:cs typeface="Open Sans" panose="020B0606030504020204" pitchFamily="34" charset="0"/>
              </a:rPr>
              <a:t>Vastajate arv</a:t>
            </a:r>
          </a:p>
        </p:txBody>
      </p:sp>
      <p:cxnSp>
        <p:nvCxnSpPr>
          <p:cNvPr id="51" name="Straight Connector 50"/>
          <p:cNvCxnSpPr/>
          <p:nvPr/>
        </p:nvCxnSpPr>
        <p:spPr>
          <a:xfrm>
            <a:off x="2541852" y="5354815"/>
            <a:ext cx="2340260"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2218424" y="5193202"/>
            <a:ext cx="360040" cy="369332"/>
          </a:xfrm>
          <a:prstGeom prst="rect">
            <a:avLst/>
          </a:prstGeom>
          <a:noFill/>
        </p:spPr>
        <p:txBody>
          <a:bodyPr wrap="square" rtlCol="0">
            <a:spAutoFit/>
          </a:bodyPr>
          <a:lstStyle/>
          <a:p>
            <a:r>
              <a:rPr lang="en-US" b="1" dirty="0">
                <a:latin typeface="Open Sans" panose="020B0606030504020204" pitchFamily="34" charset="0"/>
                <a:ea typeface="Open Sans" panose="020B0606030504020204" pitchFamily="34" charset="0"/>
                <a:cs typeface="Open Sans" panose="020B0606030504020204" pitchFamily="34" charset="0"/>
              </a:rPr>
              <a:t>=</a:t>
            </a:r>
          </a:p>
        </p:txBody>
      </p:sp>
      <p:cxnSp>
        <p:nvCxnSpPr>
          <p:cNvPr id="74" name="Straight Connector 73"/>
          <p:cNvCxnSpPr/>
          <p:nvPr/>
        </p:nvCxnSpPr>
        <p:spPr>
          <a:xfrm flipH="1">
            <a:off x="669780" y="1711090"/>
            <a:ext cx="576064" cy="0"/>
          </a:xfrm>
          <a:prstGeom prst="line">
            <a:avLst/>
          </a:prstGeom>
          <a:ln w="19050">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669780" y="1372027"/>
            <a:ext cx="0" cy="3397381"/>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741788" y="1626452"/>
            <a:ext cx="360040" cy="169277"/>
          </a:xfrm>
          <a:prstGeom prst="rect">
            <a:avLst/>
          </a:prstGeom>
          <a:solidFill>
            <a:schemeClr val="bg1"/>
          </a:solidFill>
        </p:spPr>
        <p:txBody>
          <a:bodyPr wrap="square" lIns="0" tIns="0" rIns="0" bIns="0" rtlCol="0">
            <a:spAutoFit/>
          </a:bodyPr>
          <a:lstStyle/>
          <a:p>
            <a:pPr algn="ctr"/>
            <a:r>
              <a:rPr lang="en-US" sz="1100" dirty="0">
                <a:latin typeface="Open Sans" panose="020B0606030504020204" pitchFamily="34" charset="0"/>
                <a:ea typeface="Open Sans" panose="020B0606030504020204" pitchFamily="34" charset="0"/>
                <a:cs typeface="Open Sans" panose="020B0606030504020204" pitchFamily="34" charset="0"/>
              </a:rPr>
              <a:t>90%</a:t>
            </a:r>
          </a:p>
        </p:txBody>
      </p:sp>
      <p:sp>
        <p:nvSpPr>
          <p:cNvPr id="79" name="TextBox 78"/>
          <p:cNvSpPr txBox="1"/>
          <p:nvPr/>
        </p:nvSpPr>
        <p:spPr>
          <a:xfrm>
            <a:off x="741788" y="2130508"/>
            <a:ext cx="360040" cy="169277"/>
          </a:xfrm>
          <a:prstGeom prst="rect">
            <a:avLst/>
          </a:prstGeom>
          <a:solidFill>
            <a:schemeClr val="bg1"/>
          </a:solidFill>
        </p:spPr>
        <p:txBody>
          <a:bodyPr wrap="square" lIns="0" tIns="0" rIns="0" bIns="0" rtlCol="0">
            <a:spAutoFit/>
          </a:bodyPr>
          <a:lstStyle/>
          <a:p>
            <a:pPr algn="ctr"/>
            <a:r>
              <a:rPr lang="en-US" sz="1100" dirty="0">
                <a:latin typeface="Open Sans" panose="020B0606030504020204" pitchFamily="34" charset="0"/>
                <a:ea typeface="Open Sans" panose="020B0606030504020204" pitchFamily="34" charset="0"/>
                <a:cs typeface="Open Sans" panose="020B0606030504020204" pitchFamily="34" charset="0"/>
              </a:rPr>
              <a:t>75%</a:t>
            </a:r>
          </a:p>
        </p:txBody>
      </p:sp>
      <p:sp>
        <p:nvSpPr>
          <p:cNvPr id="80" name="TextBox 79"/>
          <p:cNvSpPr txBox="1"/>
          <p:nvPr/>
        </p:nvSpPr>
        <p:spPr>
          <a:xfrm>
            <a:off x="741788" y="2953954"/>
            <a:ext cx="360040" cy="169277"/>
          </a:xfrm>
          <a:prstGeom prst="rect">
            <a:avLst/>
          </a:prstGeom>
          <a:solidFill>
            <a:schemeClr val="bg1"/>
          </a:solidFill>
        </p:spPr>
        <p:txBody>
          <a:bodyPr wrap="square" lIns="0" tIns="0" rIns="0" bIns="0" rtlCol="0">
            <a:spAutoFit/>
          </a:bodyPr>
          <a:lstStyle/>
          <a:p>
            <a:pPr algn="ctr"/>
            <a:r>
              <a:rPr lang="en-US" sz="1100" dirty="0">
                <a:latin typeface="Open Sans" panose="020B0606030504020204" pitchFamily="34" charset="0"/>
                <a:ea typeface="Open Sans" panose="020B0606030504020204" pitchFamily="34" charset="0"/>
                <a:cs typeface="Open Sans" panose="020B0606030504020204" pitchFamily="34" charset="0"/>
              </a:rPr>
              <a:t>50%</a:t>
            </a:r>
          </a:p>
        </p:txBody>
      </p:sp>
      <p:sp>
        <p:nvSpPr>
          <p:cNvPr id="81" name="TextBox 80"/>
          <p:cNvSpPr txBox="1"/>
          <p:nvPr/>
        </p:nvSpPr>
        <p:spPr>
          <a:xfrm>
            <a:off x="741788" y="3786692"/>
            <a:ext cx="360040" cy="169277"/>
          </a:xfrm>
          <a:prstGeom prst="rect">
            <a:avLst/>
          </a:prstGeom>
          <a:solidFill>
            <a:schemeClr val="bg1"/>
          </a:solidFill>
        </p:spPr>
        <p:txBody>
          <a:bodyPr wrap="square" lIns="0" tIns="0" rIns="0" bIns="0" rtlCol="0">
            <a:spAutoFit/>
          </a:bodyPr>
          <a:lstStyle/>
          <a:p>
            <a:pPr algn="ctr"/>
            <a:r>
              <a:rPr lang="en-US" sz="1100" dirty="0">
                <a:latin typeface="Open Sans" panose="020B0606030504020204" pitchFamily="34" charset="0"/>
                <a:ea typeface="Open Sans" panose="020B0606030504020204" pitchFamily="34" charset="0"/>
                <a:cs typeface="Open Sans" panose="020B0606030504020204" pitchFamily="34" charset="0"/>
              </a:rPr>
              <a:t>25%</a:t>
            </a:r>
          </a:p>
        </p:txBody>
      </p:sp>
      <p:sp>
        <p:nvSpPr>
          <p:cNvPr id="82" name="TextBox 81"/>
          <p:cNvSpPr txBox="1"/>
          <p:nvPr/>
        </p:nvSpPr>
        <p:spPr>
          <a:xfrm>
            <a:off x="741788" y="4322106"/>
            <a:ext cx="360040" cy="169277"/>
          </a:xfrm>
          <a:prstGeom prst="rect">
            <a:avLst/>
          </a:prstGeom>
          <a:solidFill>
            <a:schemeClr val="bg1"/>
          </a:solidFill>
        </p:spPr>
        <p:txBody>
          <a:bodyPr wrap="square" lIns="0" tIns="0" rIns="0" bIns="0" rtlCol="0">
            <a:spAutoFit/>
          </a:bodyPr>
          <a:lstStyle/>
          <a:p>
            <a:pPr algn="ctr"/>
            <a:r>
              <a:rPr lang="en-US" sz="1100" dirty="0">
                <a:latin typeface="Open Sans" panose="020B0606030504020204" pitchFamily="34" charset="0"/>
                <a:ea typeface="Open Sans" panose="020B0606030504020204" pitchFamily="34" charset="0"/>
                <a:cs typeface="Open Sans" panose="020B0606030504020204" pitchFamily="34" charset="0"/>
              </a:rPr>
              <a:t>10%</a:t>
            </a:r>
          </a:p>
        </p:txBody>
      </p:sp>
      <p:sp>
        <p:nvSpPr>
          <p:cNvPr id="83" name="TextBox 1"/>
          <p:cNvSpPr txBox="1"/>
          <p:nvPr/>
        </p:nvSpPr>
        <p:spPr>
          <a:xfrm>
            <a:off x="179512" y="1372027"/>
            <a:ext cx="490268" cy="3492612"/>
          </a:xfrm>
          <a:prstGeom prst="rect">
            <a:avLst/>
          </a:prstGeom>
        </p:spPr>
        <p:txBody>
          <a:bodyPr vert="vert270" wrap="square" rtlCol="0" anchor="ctr" anchorCtr="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dirty="0" err="1">
                <a:latin typeface="Open Sans" panose="020B0606030504020204" pitchFamily="34" charset="0"/>
                <a:ea typeface="Open Sans" panose="020B0606030504020204" pitchFamily="34" charset="0"/>
                <a:cs typeface="Open Sans" panose="020B0606030504020204" pitchFamily="34" charset="0"/>
              </a:rPr>
              <a:t>Kõik</a:t>
            </a:r>
            <a:r>
              <a:rPr lang="en-US" sz="1200" dirty="0">
                <a:latin typeface="Open Sans" panose="020B0606030504020204" pitchFamily="34" charset="0"/>
                <a:ea typeface="Open Sans" panose="020B0606030504020204" pitchFamily="34" charset="0"/>
                <a:cs typeface="Open Sans" panose="020B0606030504020204" pitchFamily="34" charset="0"/>
              </a:rPr>
              <a:t> </a:t>
            </a:r>
            <a:r>
              <a:rPr lang="en-US" sz="1200" dirty="0" err="1">
                <a:latin typeface="Open Sans" panose="020B0606030504020204" pitchFamily="34" charset="0"/>
                <a:ea typeface="Open Sans" panose="020B0606030504020204" pitchFamily="34" charset="0"/>
                <a:cs typeface="Open Sans" panose="020B0606030504020204" pitchFamily="34" charset="0"/>
              </a:rPr>
              <a:t>esitatud</a:t>
            </a:r>
            <a:r>
              <a:rPr lang="en-US" sz="1200" dirty="0">
                <a:latin typeface="Open Sans" panose="020B0606030504020204" pitchFamily="34" charset="0"/>
                <a:ea typeface="Open Sans" panose="020B0606030504020204" pitchFamily="34" charset="0"/>
                <a:cs typeface="Open Sans" panose="020B0606030504020204" pitchFamily="34" charset="0"/>
              </a:rPr>
              <a:t> </a:t>
            </a:r>
            <a:r>
              <a:rPr lang="en-US" sz="1200" dirty="0" err="1">
                <a:latin typeface="Open Sans" panose="020B0606030504020204" pitchFamily="34" charset="0"/>
                <a:ea typeface="Open Sans" panose="020B0606030504020204" pitchFamily="34" charset="0"/>
                <a:cs typeface="Open Sans" panose="020B0606030504020204" pitchFamily="34" charset="0"/>
              </a:rPr>
              <a:t>palganumbrid</a:t>
            </a:r>
            <a:r>
              <a:rPr lang="en-US" sz="1200" dirty="0">
                <a:latin typeface="Open Sans" panose="020B0606030504020204" pitchFamily="34" charset="0"/>
                <a:ea typeface="Open Sans" panose="020B0606030504020204" pitchFamily="34" charset="0"/>
                <a:cs typeface="Open Sans" panose="020B0606030504020204" pitchFamily="34" charset="0"/>
              </a:rPr>
              <a:t> = 100%</a:t>
            </a:r>
          </a:p>
        </p:txBody>
      </p:sp>
      <p:cxnSp>
        <p:nvCxnSpPr>
          <p:cNvPr id="87" name="Straight Connector 86"/>
          <p:cNvCxnSpPr/>
          <p:nvPr/>
        </p:nvCxnSpPr>
        <p:spPr>
          <a:xfrm flipH="1">
            <a:off x="669780" y="1382408"/>
            <a:ext cx="576064" cy="0"/>
          </a:xfrm>
          <a:prstGeom prst="line">
            <a:avLst/>
          </a:prstGeom>
          <a:ln w="19050">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741788" y="1297770"/>
            <a:ext cx="418260" cy="169277"/>
          </a:xfrm>
          <a:prstGeom prst="rect">
            <a:avLst/>
          </a:prstGeom>
          <a:solidFill>
            <a:schemeClr val="bg1"/>
          </a:solidFill>
        </p:spPr>
        <p:txBody>
          <a:bodyPr wrap="square" lIns="0" tIns="0" rIns="0" bIns="0" rtlCol="0">
            <a:spAutoFit/>
          </a:bodyPr>
          <a:lstStyle/>
          <a:p>
            <a:pPr algn="ctr"/>
            <a:r>
              <a:rPr lang="en-US" sz="1100" dirty="0">
                <a:latin typeface="Open Sans" panose="020B0606030504020204" pitchFamily="34" charset="0"/>
                <a:ea typeface="Open Sans" panose="020B0606030504020204" pitchFamily="34" charset="0"/>
                <a:cs typeface="Open Sans" panose="020B0606030504020204" pitchFamily="34" charset="0"/>
              </a:rPr>
              <a:t>100%</a:t>
            </a:r>
          </a:p>
        </p:txBody>
      </p:sp>
      <p:sp>
        <p:nvSpPr>
          <p:cNvPr id="4" name="TextBox 3"/>
          <p:cNvSpPr txBox="1"/>
          <p:nvPr/>
        </p:nvSpPr>
        <p:spPr>
          <a:xfrm>
            <a:off x="2397972" y="1464459"/>
            <a:ext cx="3384376" cy="492443"/>
          </a:xfrm>
          <a:prstGeom prst="rect">
            <a:avLst/>
          </a:prstGeom>
          <a:noFill/>
        </p:spPr>
        <p:txBody>
          <a:bodyPr wrap="square" rtlCol="0">
            <a:spAutoFit/>
          </a:bodyPr>
          <a:lstStyle/>
          <a:p>
            <a:r>
              <a:rPr lang="et-EE" sz="16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Protsentiil 90 (P90)</a:t>
            </a:r>
          </a:p>
          <a:p>
            <a:r>
              <a:rPr lang="et-EE" sz="1000" dirty="0">
                <a:latin typeface="Open Sans" panose="020B0606030504020204" pitchFamily="34" charset="0"/>
                <a:ea typeface="Open Sans" panose="020B0606030504020204" pitchFamily="34" charset="0"/>
                <a:cs typeface="Open Sans" panose="020B0606030504020204" pitchFamily="34" charset="0"/>
              </a:rPr>
              <a:t>90% töötasudest on madalamad, 10% kõrgemad</a:t>
            </a:r>
          </a:p>
        </p:txBody>
      </p:sp>
      <p:sp>
        <p:nvSpPr>
          <p:cNvPr id="38" name="TextBox 37"/>
          <p:cNvSpPr txBox="1"/>
          <p:nvPr/>
        </p:nvSpPr>
        <p:spPr>
          <a:xfrm>
            <a:off x="2397972" y="4293096"/>
            <a:ext cx="3096342" cy="492443"/>
          </a:xfrm>
          <a:prstGeom prst="rect">
            <a:avLst/>
          </a:prstGeom>
          <a:noFill/>
        </p:spPr>
        <p:txBody>
          <a:bodyPr wrap="square" rtlCol="0">
            <a:spAutoFit/>
          </a:bodyPr>
          <a:lstStyle/>
          <a:p>
            <a:r>
              <a:rPr lang="et-EE" sz="16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Protsentiil 10 (P10)</a:t>
            </a:r>
          </a:p>
          <a:p>
            <a:r>
              <a:rPr lang="et-EE" sz="1000" dirty="0">
                <a:latin typeface="Open Sans" panose="020B0606030504020204" pitchFamily="34" charset="0"/>
                <a:ea typeface="Open Sans" panose="020B0606030504020204" pitchFamily="34" charset="0"/>
                <a:cs typeface="Open Sans" panose="020B0606030504020204" pitchFamily="34" charset="0"/>
              </a:rPr>
              <a:t>10% töötasudest on madalamad, 90% kõrgemad</a:t>
            </a:r>
          </a:p>
        </p:txBody>
      </p:sp>
      <p:sp>
        <p:nvSpPr>
          <p:cNvPr id="5" name="Rectangle 4"/>
          <p:cNvSpPr/>
          <p:nvPr/>
        </p:nvSpPr>
        <p:spPr>
          <a:xfrm>
            <a:off x="2397972" y="2014193"/>
            <a:ext cx="3147171" cy="492443"/>
          </a:xfrm>
          <a:prstGeom prst="rect">
            <a:avLst/>
          </a:prstGeom>
        </p:spPr>
        <p:txBody>
          <a:bodyPr wrap="square">
            <a:spAutoFit/>
          </a:bodyPr>
          <a:lstStyle/>
          <a:p>
            <a:r>
              <a:rPr lang="et-EE" sz="16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Kvartiil 3 (Q3) </a:t>
            </a:r>
          </a:p>
          <a:p>
            <a:r>
              <a:rPr lang="et-EE" sz="1000" dirty="0">
                <a:latin typeface="Open Sans" panose="020B0606030504020204" pitchFamily="34" charset="0"/>
                <a:ea typeface="Open Sans" panose="020B0606030504020204" pitchFamily="34" charset="0"/>
                <a:cs typeface="Open Sans" panose="020B0606030504020204" pitchFamily="34" charset="0"/>
              </a:rPr>
              <a:t>75% töötasudest on madalamad, 25% kõrgemad</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p:cNvSpPr txBox="1"/>
          <p:nvPr/>
        </p:nvSpPr>
        <p:spPr>
          <a:xfrm>
            <a:off x="323528" y="395372"/>
            <a:ext cx="6293799" cy="369332"/>
          </a:xfrm>
          <a:prstGeom prst="rect">
            <a:avLst/>
          </a:prstGeom>
          <a:noFill/>
        </p:spPr>
        <p:txBody>
          <a:bodyPr wrap="square" rtlCol="0">
            <a:spAutoFit/>
          </a:bodyPr>
          <a:lstStyle/>
          <a:p>
            <a:r>
              <a:rPr lang="et-EE" b="1" dirty="0">
                <a:ea typeface="Open Sans ExtraBold" panose="020B0906030804020204" pitchFamily="34" charset="0"/>
                <a:cs typeface="Open Sans ExtraBold" panose="020B0906030804020204" pitchFamily="34" charset="0"/>
              </a:rPr>
              <a:t>Töötasude statistiline analüüs küünlagraafikul</a:t>
            </a:r>
            <a:endParaRPr lang="en-US" b="1" dirty="0">
              <a:ea typeface="Open Sans ExtraBold" panose="020B0906030804020204" pitchFamily="34" charset="0"/>
              <a:cs typeface="Open Sans ExtraBold" panose="020B0906030804020204" pitchFamily="34" charset="0"/>
            </a:endParaRPr>
          </a:p>
        </p:txBody>
      </p:sp>
      <p:sp>
        <p:nvSpPr>
          <p:cNvPr id="41" name="Rectangle 40"/>
          <p:cNvSpPr/>
          <p:nvPr/>
        </p:nvSpPr>
        <p:spPr>
          <a:xfrm>
            <a:off x="2412805" y="3642346"/>
            <a:ext cx="3081509" cy="492443"/>
          </a:xfrm>
          <a:prstGeom prst="rect">
            <a:avLst/>
          </a:prstGeom>
        </p:spPr>
        <p:txBody>
          <a:bodyPr wrap="square">
            <a:spAutoFit/>
          </a:bodyPr>
          <a:lstStyle/>
          <a:p>
            <a:r>
              <a:rPr lang="et-EE" sz="1600"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Kvartiil 1 (Q1)</a:t>
            </a:r>
          </a:p>
          <a:p>
            <a:r>
              <a:rPr lang="et-EE" sz="1000" dirty="0">
                <a:latin typeface="Open Sans" panose="020B0606030504020204" pitchFamily="34" charset="0"/>
                <a:ea typeface="Open Sans" panose="020B0606030504020204" pitchFamily="34" charset="0"/>
                <a:cs typeface="Open Sans" panose="020B0606030504020204" pitchFamily="34" charset="0"/>
              </a:rPr>
              <a:t>25% töötasudest on madalamad, 75% kõrgemad</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
        <p:nvSpPr>
          <p:cNvPr id="42" name="Rectangle 41"/>
          <p:cNvSpPr/>
          <p:nvPr/>
        </p:nvSpPr>
        <p:spPr>
          <a:xfrm>
            <a:off x="2412806" y="2738440"/>
            <a:ext cx="3132338" cy="492443"/>
          </a:xfrm>
          <a:prstGeom prst="rect">
            <a:avLst/>
          </a:prstGeom>
        </p:spPr>
        <p:txBody>
          <a:bodyPr wrap="square">
            <a:spAutoFit/>
          </a:bodyPr>
          <a:lstStyle/>
          <a:p>
            <a:r>
              <a:rPr lang="et-EE" sz="1600" b="1" dirty="0">
                <a:solidFill>
                  <a:schemeClr val="accent2"/>
                </a:solidFill>
                <a:latin typeface="Open Sans ExtraBold" panose="020B0906030804020204" pitchFamily="34" charset="0"/>
                <a:ea typeface="Open Sans ExtraBold" panose="020B0906030804020204" pitchFamily="34" charset="0"/>
                <a:cs typeface="Open Sans ExtraBold" panose="020B0906030804020204" pitchFamily="34" charset="0"/>
              </a:rPr>
              <a:t>Mediaan ehk kvartiil 2</a:t>
            </a:r>
          </a:p>
          <a:p>
            <a:r>
              <a:rPr lang="et-EE" sz="1000" dirty="0">
                <a:latin typeface="Open Sans" panose="020B0606030504020204" pitchFamily="34" charset="0"/>
                <a:ea typeface="Open Sans" panose="020B0606030504020204" pitchFamily="34" charset="0"/>
                <a:cs typeface="Open Sans" panose="020B0606030504020204" pitchFamily="34" charset="0"/>
              </a:rPr>
              <a:t>50% töötasudest on madalamad, 50% kõrgemad</a:t>
            </a:r>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29" name="Straight Connector 28">
            <a:extLst>
              <a:ext uri="{FF2B5EF4-FFF2-40B4-BE49-F238E27FC236}">
                <a16:creationId xmlns:a16="http://schemas.microsoft.com/office/drawing/2014/main" id="{7051EFCE-7030-4611-AD82-0198CD028BA3}"/>
              </a:ext>
            </a:extLst>
          </p:cNvPr>
          <p:cNvCxnSpPr/>
          <p:nvPr/>
        </p:nvCxnSpPr>
        <p:spPr>
          <a:xfrm flipH="1">
            <a:off x="669780" y="4735426"/>
            <a:ext cx="576064" cy="0"/>
          </a:xfrm>
          <a:prstGeom prst="line">
            <a:avLst/>
          </a:prstGeom>
          <a:ln w="19050">
            <a:solidFill>
              <a:schemeClr val="accent3"/>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C315C43-6747-469D-8BFF-CE829438D691}"/>
              </a:ext>
            </a:extLst>
          </p:cNvPr>
          <p:cNvSpPr txBox="1"/>
          <p:nvPr/>
        </p:nvSpPr>
        <p:spPr>
          <a:xfrm>
            <a:off x="741788" y="4650788"/>
            <a:ext cx="360040" cy="169277"/>
          </a:xfrm>
          <a:prstGeom prst="rect">
            <a:avLst/>
          </a:prstGeom>
          <a:solidFill>
            <a:schemeClr val="bg1"/>
          </a:solidFill>
        </p:spPr>
        <p:txBody>
          <a:bodyPr wrap="square" lIns="0" tIns="0" rIns="0" bIns="0" rtlCol="0">
            <a:spAutoFit/>
          </a:bodyPr>
          <a:lstStyle/>
          <a:p>
            <a:pPr algn="ctr"/>
            <a:r>
              <a:rPr lang="en-US" sz="1100" dirty="0">
                <a:latin typeface="Open Sans" panose="020B0606030504020204" pitchFamily="34" charset="0"/>
                <a:ea typeface="Open Sans" panose="020B0606030504020204" pitchFamily="34" charset="0"/>
                <a:cs typeface="Open Sans" panose="020B0606030504020204" pitchFamily="34" charset="0"/>
              </a:rPr>
              <a:t>0%</a:t>
            </a:r>
          </a:p>
        </p:txBody>
      </p:sp>
      <p:sp>
        <p:nvSpPr>
          <p:cNvPr id="2" name="TextBox 1">
            <a:extLst>
              <a:ext uri="{FF2B5EF4-FFF2-40B4-BE49-F238E27FC236}">
                <a16:creationId xmlns:a16="http://schemas.microsoft.com/office/drawing/2014/main" id="{26209FD6-68A2-496E-B432-CD098E71F263}"/>
              </a:ext>
            </a:extLst>
          </p:cNvPr>
          <p:cNvSpPr txBox="1"/>
          <p:nvPr/>
        </p:nvSpPr>
        <p:spPr>
          <a:xfrm>
            <a:off x="5686562" y="1382408"/>
            <a:ext cx="3240356" cy="4093428"/>
          </a:xfrm>
          <a:prstGeom prst="rect">
            <a:avLst/>
          </a:prstGeom>
          <a:noFill/>
        </p:spPr>
        <p:txBody>
          <a:bodyPr wrap="square" rtlCol="0">
            <a:spAutoFit/>
          </a:bodyPr>
          <a:lstStyle/>
          <a:p>
            <a:r>
              <a:rPr lang="et-EE" sz="1000" dirty="0"/>
              <a:t>Agentuur kasutab oma analüüsides ja töötasude andmebaasides töötasude statistilist analüüsi, mis toob välja keskmise ja mediaani, samuti töötasu varieeruvuse vahemikud – protsentiilid 10 ja 90 ning kvartiilid 1 ja 3. Kvartiilid jagavad suuruse järgi järjestatud töötasude numbrid neljaks võrdseks osaks. </a:t>
            </a:r>
          </a:p>
          <a:p>
            <a:endParaRPr lang="et-EE" sz="1000" dirty="0"/>
          </a:p>
          <a:p>
            <a:r>
              <a:rPr lang="et-EE" sz="1000" b="1" dirty="0"/>
              <a:t>Küünlagraafikutel</a:t>
            </a:r>
            <a:r>
              <a:rPr lang="et-EE" sz="1000" dirty="0"/>
              <a:t> on tulbaga näidatud 1. ja 3.</a:t>
            </a:r>
          </a:p>
          <a:p>
            <a:r>
              <a:rPr lang="et-EE" sz="1000" dirty="0"/>
              <a:t>kvartiili vahemik. </a:t>
            </a:r>
          </a:p>
          <a:p>
            <a:endParaRPr lang="et-EE" sz="1000" dirty="0"/>
          </a:p>
          <a:p>
            <a:r>
              <a:rPr lang="et-EE" sz="1000" b="1" dirty="0"/>
              <a:t>1. kvartiilist</a:t>
            </a:r>
            <a:r>
              <a:rPr lang="et-EE" sz="1000" dirty="0"/>
              <a:t> on 25% töötasudest madalamad, </a:t>
            </a:r>
            <a:br>
              <a:rPr lang="et-EE" sz="1000" dirty="0"/>
            </a:br>
            <a:r>
              <a:rPr lang="et-EE" sz="1000" b="1" dirty="0"/>
              <a:t>3. kvartiilist</a:t>
            </a:r>
            <a:r>
              <a:rPr lang="et-EE" sz="1000" dirty="0"/>
              <a:t> on 25% töötasudest kõrgemad. Seega jäävad pooled töötasud tulba piiresse. </a:t>
            </a:r>
          </a:p>
          <a:p>
            <a:br>
              <a:rPr lang="et-EE" sz="1000" dirty="0"/>
            </a:br>
            <a:r>
              <a:rPr lang="et-EE" sz="1000" dirty="0"/>
              <a:t>Protsentiilid näitavad samuti töötasu varieeruvust – </a:t>
            </a:r>
            <a:r>
              <a:rPr lang="et-EE" sz="1000" b="1" dirty="0"/>
              <a:t>protsentiilist 10</a:t>
            </a:r>
            <a:r>
              <a:rPr lang="et-EE" sz="1000" dirty="0"/>
              <a:t> on 10% töötasudest madalamad, </a:t>
            </a:r>
            <a:r>
              <a:rPr lang="et-EE" sz="1000" b="1" dirty="0"/>
              <a:t>protsentiilist 90</a:t>
            </a:r>
            <a:r>
              <a:rPr lang="et-EE" sz="1000" dirty="0"/>
              <a:t> on 10% töötasudest veel kõrgemad.</a:t>
            </a:r>
          </a:p>
          <a:p>
            <a:endParaRPr lang="et-EE" sz="1000" dirty="0"/>
          </a:p>
          <a:p>
            <a:r>
              <a:rPr lang="et-EE" sz="1000" b="1" dirty="0"/>
              <a:t>Statistiline keskmine</a:t>
            </a:r>
            <a:r>
              <a:rPr lang="et-EE" sz="1000" dirty="0"/>
              <a:t> – töötasude summa</a:t>
            </a:r>
          </a:p>
          <a:p>
            <a:r>
              <a:rPr lang="et-EE" sz="1000" dirty="0"/>
              <a:t>jagatud vastajate arvuga.</a:t>
            </a:r>
          </a:p>
          <a:p>
            <a:endParaRPr lang="et-EE" sz="1000" dirty="0"/>
          </a:p>
          <a:p>
            <a:r>
              <a:rPr lang="et-EE" sz="1000" b="1" dirty="0"/>
              <a:t>Mediaan</a:t>
            </a:r>
            <a:r>
              <a:rPr lang="et-EE" sz="1000" dirty="0"/>
              <a:t> – jagab vastused pooleks ehk 50%</a:t>
            </a:r>
          </a:p>
          <a:p>
            <a:r>
              <a:rPr lang="et-EE" sz="1000" dirty="0"/>
              <a:t>töötasudest on sellest kõrgemad ja 50%</a:t>
            </a:r>
          </a:p>
          <a:p>
            <a:r>
              <a:rPr lang="et-EE" sz="1000" dirty="0"/>
              <a:t>madalamad.</a:t>
            </a:r>
          </a:p>
        </p:txBody>
      </p:sp>
      <p:cxnSp>
        <p:nvCxnSpPr>
          <p:cNvPr id="31" name="Straight Connector 30">
            <a:extLst>
              <a:ext uri="{FF2B5EF4-FFF2-40B4-BE49-F238E27FC236}">
                <a16:creationId xmlns:a16="http://schemas.microsoft.com/office/drawing/2014/main" id="{C2A21780-C1F2-41F8-9BD5-CAEF4B3ED6E8}"/>
              </a:ext>
            </a:extLst>
          </p:cNvPr>
          <p:cNvCxnSpPr/>
          <p:nvPr/>
        </p:nvCxnSpPr>
        <p:spPr>
          <a:xfrm>
            <a:off x="323528" y="764704"/>
            <a:ext cx="8568576"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957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64541" cy="346050"/>
          </a:xfrm>
        </p:spPr>
        <p:txBody>
          <a:bodyPr>
            <a:noAutofit/>
          </a:bodyPr>
          <a:lstStyle/>
          <a:p>
            <a:r>
              <a:rPr lang="et-EE" b="1" dirty="0">
                <a:solidFill>
                  <a:schemeClr val="accent1"/>
                </a:solidFill>
                <a:latin typeface="+mn-lt"/>
              </a:rPr>
              <a:t>Uuringu taust ja läbiviimine</a:t>
            </a:r>
          </a:p>
        </p:txBody>
      </p:sp>
      <p:sp>
        <p:nvSpPr>
          <p:cNvPr id="3" name="TextBox 2"/>
          <p:cNvSpPr txBox="1"/>
          <p:nvPr/>
        </p:nvSpPr>
        <p:spPr>
          <a:xfrm>
            <a:off x="594833" y="908720"/>
            <a:ext cx="8208912" cy="5616922"/>
          </a:xfrm>
          <a:prstGeom prst="rect">
            <a:avLst/>
          </a:prstGeom>
          <a:noFill/>
        </p:spPr>
        <p:txBody>
          <a:bodyPr wrap="square" numCol="2" spcCol="182880" rtlCol="0">
            <a:spAutoFit/>
          </a:bodyPr>
          <a:lstStyle/>
          <a:p>
            <a:pPr>
              <a:spcBef>
                <a:spcPts val="600"/>
              </a:spcBef>
            </a:pPr>
            <a:r>
              <a:rPr lang="et-EE" sz="1200" b="1" dirty="0">
                <a:solidFill>
                  <a:schemeClr val="accent2"/>
                </a:solidFill>
                <a:latin typeface="+mj-lt"/>
              </a:rPr>
              <a:t>Sissejuhatus</a:t>
            </a:r>
            <a:endParaRPr lang="et-EE" sz="1200" dirty="0">
              <a:solidFill>
                <a:schemeClr val="accent2"/>
              </a:solidFill>
              <a:latin typeface="+mj-lt"/>
            </a:endParaRPr>
          </a:p>
          <a:p>
            <a:pPr>
              <a:spcBef>
                <a:spcPts val="600"/>
              </a:spcBef>
            </a:pPr>
            <a:r>
              <a:rPr lang="et-EE" sz="1000" dirty="0"/>
              <a:t>Palgainfo Agentuur tegutseb alates 2013. aasta kevadest iseseisva ja sõltumatu uuringu agentuurina, pakkudes töötasude turuvõrdlust, tööturu ja tasustamise analüüse nii organisatsioonidele kui töötajatele. </a:t>
            </a:r>
          </a:p>
          <a:p>
            <a:pPr>
              <a:spcBef>
                <a:spcPts val="600"/>
              </a:spcBef>
            </a:pPr>
            <a:r>
              <a:rPr lang="et-EE" sz="1000" dirty="0"/>
              <a:t>Töötasude turuanalüüs põhineb Palgainfo Agentuuri tööturu- ja palgauuringutel. Tulemused on esitatud slaidide kujul. Kõigi graafikute algandmed on avatavad tabeli kujul.  </a:t>
            </a:r>
          </a:p>
          <a:p>
            <a:pPr>
              <a:spcBef>
                <a:spcPts val="600"/>
              </a:spcBef>
            </a:pPr>
            <a:r>
              <a:rPr lang="et-EE" sz="1200" b="1" dirty="0">
                <a:solidFill>
                  <a:schemeClr val="accent2"/>
                </a:solidFill>
                <a:latin typeface="+mj-lt"/>
              </a:rPr>
              <a:t>Uuringute metoodika</a:t>
            </a:r>
            <a:endParaRPr lang="et-EE" sz="1200" dirty="0">
              <a:solidFill>
                <a:schemeClr val="accent2"/>
              </a:solidFill>
              <a:latin typeface="+mj-lt"/>
            </a:endParaRPr>
          </a:p>
          <a:p>
            <a:pPr>
              <a:spcBef>
                <a:spcPts val="600"/>
              </a:spcBef>
            </a:pPr>
            <a:r>
              <a:rPr lang="et-EE" sz="1000" dirty="0"/>
              <a:t>Palgainfo Agentuuri uuringutes küsitletakse organisatsioonide esindajaid ja töötajaid sarnase metoodikaga, mis annab võrdlusmaterjali pakutavatest palkadest ja palgaootustest, samuti tööturu osapoolte hinnangutest ja arvamustest. </a:t>
            </a:r>
          </a:p>
          <a:p>
            <a:pPr>
              <a:spcBef>
                <a:spcPts val="600"/>
              </a:spcBef>
            </a:pPr>
            <a:r>
              <a:rPr lang="et-EE" sz="1000" dirty="0"/>
              <a:t>Organisatsioonidelt kogutakse brutotöötasude andmeid. Töötajad saavad valida, kas nad märgivad oma töötasu bruto- või neto-summana. Netotöötasud on ümber arvutatud brutotöötasudeks võttes arvesse töötaja poolt märgitud maksuvaba tulu summat. Kui maksuvaba tulu suurus ei ole teada või ületab maksimaalselt lubatu, arvutatakse brutotöötasu valemi järgi. </a:t>
            </a:r>
          </a:p>
          <a:p>
            <a:pPr>
              <a:spcBef>
                <a:spcPts val="600"/>
              </a:spcBef>
            </a:pPr>
            <a:r>
              <a:rPr lang="et-EE" sz="1000" dirty="0"/>
              <a:t>Organisatsioonidelt küsitakse keskmist brutotöötasu, madalaimat ja kõrgeimat brutotöötasu vastaval ametil töötamisel täistööajaga, samuti põhipalga ja muutuvpalga osatähtsust töötasus, viimasel kuuel kuul toimunud ja järgmisel kuuel kuul kavandatud põhipalga muutusi. </a:t>
            </a:r>
          </a:p>
          <a:p>
            <a:pPr>
              <a:spcBef>
                <a:spcPts val="600"/>
              </a:spcBef>
            </a:pPr>
            <a:r>
              <a:rPr lang="et-EE" sz="1000" dirty="0"/>
              <a:t>Alates 2017. aasta sügisest on organisatsioonidel võimalik esitada töötasude andmeid lihtsustatud ankeediga, kus esitatakse andmed iga töötaja kohta. Analüüsides on lihtsustatud ankeediga kogutud andmed ümberarvutatud organisatsiooni keskmisteks, madalamateks ja kõrgemateks. </a:t>
            </a:r>
          </a:p>
          <a:p>
            <a:pPr>
              <a:spcBef>
                <a:spcPts val="600"/>
              </a:spcBef>
            </a:pPr>
            <a:r>
              <a:rPr lang="et-EE" sz="1000" dirty="0"/>
              <a:t>Töötajatelt küsitakse töötasu vaatluskuul, põhipalga ja lisatasude suurust ning soovitud netotöötasu. Samuti küsitakse, kas ja kui palju töötaja töötasu on muutunud aasta jooksul ning kas prognoositakse muutust lähemal kuuel kuul. </a:t>
            </a:r>
          </a:p>
          <a:p>
            <a:pPr>
              <a:spcBef>
                <a:spcPts val="600"/>
              </a:spcBef>
            </a:pPr>
            <a:r>
              <a:rPr lang="et-EE" sz="1200" b="1" dirty="0">
                <a:solidFill>
                  <a:schemeClr val="accent2"/>
                </a:solidFill>
                <a:latin typeface="+mj-lt"/>
              </a:rPr>
              <a:t>Tööde süstematiseerimine</a:t>
            </a:r>
            <a:endParaRPr lang="et-EE" sz="1200" dirty="0">
              <a:solidFill>
                <a:schemeClr val="accent2"/>
              </a:solidFill>
              <a:latin typeface="+mj-lt"/>
            </a:endParaRPr>
          </a:p>
          <a:p>
            <a:pPr>
              <a:spcBef>
                <a:spcPts val="600"/>
              </a:spcBef>
            </a:pPr>
            <a:r>
              <a:rPr lang="et-EE" sz="1000" dirty="0"/>
              <a:t>Tööde süstematiseerimiseks kasutab Palgainfo Agentuur sarnaselt statistikaametitega ametite klassifikaatorit (ISCO). 2018. aastal muutis statistikaamet ametite klassifikaatori nelja-kohalisest kaheksakohaliseks ja seega täpsemaks. Agentuuri uuringutes oli varem täiendatud klassifikaatorit kuuekohaliste koodide ja ametinimetustega, mis saadeti ka statistikaametile ettepanekuga klassifikaatorit täiendada. Igal uuringu perioodil võrdleb ja ühtlustab agentuur ametite koodid klassifikaatoriga.  </a:t>
            </a:r>
          </a:p>
          <a:p>
            <a:pPr>
              <a:spcBef>
                <a:spcPts val="600"/>
              </a:spcBef>
            </a:pPr>
            <a:r>
              <a:rPr lang="et-EE" sz="1000" dirty="0"/>
              <a:t>Palgauuringus kogutakse andmeid üle 500 ameti töötasu kohta. Ametid on jagatud nende sisu järgi 30 töövaldkonnaks, nt finantsvaldkond ja raamatupidamine või haridus ja koolitus. Juhtimise ja eeldatava haridustaseme järgi on ametid jagatud 10 ametirühmaks, nt juhid, tippspetsialistid, ametnikud, lihttöölised.  </a:t>
            </a:r>
          </a:p>
          <a:p>
            <a:pPr>
              <a:spcBef>
                <a:spcPts val="600"/>
              </a:spcBef>
            </a:pPr>
            <a:r>
              <a:rPr lang="et-EE" sz="1200" b="1" dirty="0">
                <a:solidFill>
                  <a:schemeClr val="accent2"/>
                </a:solidFill>
                <a:latin typeface="+mj-lt"/>
              </a:rPr>
              <a:t>Uuringu korraldamine</a:t>
            </a:r>
            <a:endParaRPr lang="et-EE" sz="1200" dirty="0">
              <a:solidFill>
                <a:schemeClr val="accent2"/>
              </a:solidFill>
              <a:latin typeface="+mj-lt"/>
            </a:endParaRPr>
          </a:p>
          <a:p>
            <a:pPr>
              <a:spcBef>
                <a:spcPts val="600"/>
              </a:spcBef>
            </a:pPr>
            <a:r>
              <a:rPr lang="et-EE" sz="1000" dirty="0"/>
              <a:t>Tööturu- ja palgauuringuid korraldatakse kaks korda aastas – mais ja novembris, vastavalt aprilli ja oktoobri palkade kohta.</a:t>
            </a:r>
          </a:p>
          <a:p>
            <a:pPr>
              <a:spcBef>
                <a:spcPts val="600"/>
              </a:spcBef>
            </a:pPr>
            <a:r>
              <a:rPr lang="et-EE" sz="1000" dirty="0"/>
              <a:t>Organisatsioonide kaasamine uuringusse toimub Palgainfo Agentuuri otsekontaktide kaudu. Riigiasutuste info esitab rahandusministeerium koondina organisatsioonide kohta, mis on oma ametitele ISCO koodid lisanud. Töötajate ja tööotsijate kaasamine toimub agentuuri kontaktandmebaasi, CV Keskuse ja teiste partnerite kontaktandmebaaside kaudu.</a:t>
            </a:r>
          </a:p>
          <a:p>
            <a:pPr>
              <a:spcBef>
                <a:spcPts val="600"/>
              </a:spcBef>
            </a:pPr>
            <a:r>
              <a:rPr lang="et-EE" sz="1000" dirty="0"/>
              <a:t>Pärast andmete kogumise lõppemist kontrollitakse laekunud infot. Sisestusvea kahtluse korral organisatsioonide uuringus kontrollitakse andmed koos vastajaga üle ja vajadusel tehakse parandused. Töötajate uuringu andmestikust sisestusvea kahtlusega vastused eemaldatakse. </a:t>
            </a:r>
          </a:p>
        </p:txBody>
      </p:sp>
      <p:cxnSp>
        <p:nvCxnSpPr>
          <p:cNvPr id="4" name="Straight Connector 3">
            <a:extLst>
              <a:ext uri="{FF2B5EF4-FFF2-40B4-BE49-F238E27FC236}">
                <a16:creationId xmlns:a16="http://schemas.microsoft.com/office/drawing/2014/main" id="{584290F5-1069-477B-8F59-FC82A96C895C}"/>
              </a:ext>
            </a:extLst>
          </p:cNvPr>
          <p:cNvCxnSpPr/>
          <p:nvPr/>
        </p:nvCxnSpPr>
        <p:spPr>
          <a:xfrm>
            <a:off x="323528" y="764704"/>
            <a:ext cx="8568576"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6827265"/>
      </p:ext>
    </p:extLst>
  </p:cSld>
  <p:clrMapOvr>
    <a:masterClrMapping/>
  </p:clrMapOvr>
</p:sld>
</file>

<file path=ppt/theme/theme1.xml><?xml version="1.0" encoding="utf-8"?>
<a:theme xmlns:a="http://schemas.openxmlformats.org/drawingml/2006/main" name="Office Theme">
  <a:themeElements>
    <a:clrScheme name="Palgainfo sugis 2018 II osa">
      <a:dk1>
        <a:sysClr val="windowText" lastClr="000000"/>
      </a:dk1>
      <a:lt1>
        <a:sysClr val="window" lastClr="FFFFFF"/>
      </a:lt1>
      <a:dk2>
        <a:srgbClr val="282A2C"/>
      </a:dk2>
      <a:lt2>
        <a:srgbClr val="E3DED1"/>
      </a:lt2>
      <a:accent1>
        <a:srgbClr val="061E29"/>
      </a:accent1>
      <a:accent2>
        <a:srgbClr val="8E7532"/>
      </a:accent2>
      <a:accent3>
        <a:srgbClr val="797D7E"/>
      </a:accent3>
      <a:accent4>
        <a:srgbClr val="4A4A4A"/>
      </a:accent4>
      <a:accent5>
        <a:srgbClr val="C95405"/>
      </a:accent5>
      <a:accent6>
        <a:srgbClr val="C00000"/>
      </a:accent6>
      <a:hlink>
        <a:srgbClr val="006599"/>
      </a:hlink>
      <a:folHlink>
        <a:srgbClr val="3099DD"/>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33660</TotalTime>
  <Words>803</Words>
  <Application>Microsoft Office PowerPoint</Application>
  <PresentationFormat>On-screen Show (4:3)</PresentationFormat>
  <Paragraphs>153</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 Black</vt:lpstr>
      <vt:lpstr>Calibri</vt:lpstr>
      <vt:lpstr>Open Sans</vt:lpstr>
      <vt:lpstr>Open Sans ExtraBold</vt:lpstr>
      <vt:lpstr>Office Theme</vt:lpstr>
      <vt:lpstr>TÖÖTASU PÕHJALIK ANALÜÜS  Üldsekretär (4120)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Uuringu taust ja läbiviimine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Pohjalik_analuus_kevad_2019_naidis</dc:title>
  <dc:creator>KADRI</dc:creator>
  <cp:lastModifiedBy>Kadri Seeder</cp:lastModifiedBy>
  <cp:revision>1843</cp:revision>
  <cp:lastPrinted>2012-12-22T13:16:16Z</cp:lastPrinted>
  <dcterms:created xsi:type="dcterms:W3CDTF">2012-06-09T13:41:11Z</dcterms:created>
  <dcterms:modified xsi:type="dcterms:W3CDTF">2019-07-09T13:51:43Z</dcterms:modified>
</cp:coreProperties>
</file>